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0"/>
  </p:notesMasterIdLst>
  <p:handoutMasterIdLst>
    <p:handoutMasterId r:id="rId41"/>
  </p:handoutMasterIdLst>
  <p:sldIdLst>
    <p:sldId id="283" r:id="rId2"/>
    <p:sldId id="284" r:id="rId3"/>
    <p:sldId id="314" r:id="rId4"/>
    <p:sldId id="317" r:id="rId5"/>
    <p:sldId id="318" r:id="rId6"/>
    <p:sldId id="319" r:id="rId7"/>
    <p:sldId id="345" r:id="rId8"/>
    <p:sldId id="263" r:id="rId9"/>
    <p:sldId id="321" r:id="rId10"/>
    <p:sldId id="287" r:id="rId11"/>
    <p:sldId id="354" r:id="rId12"/>
    <p:sldId id="275" r:id="rId13"/>
    <p:sldId id="350" r:id="rId14"/>
    <p:sldId id="346" r:id="rId15"/>
    <p:sldId id="355" r:id="rId16"/>
    <p:sldId id="357" r:id="rId17"/>
    <p:sldId id="356" r:id="rId18"/>
    <p:sldId id="353" r:id="rId19"/>
    <p:sldId id="352" r:id="rId20"/>
    <p:sldId id="309" r:id="rId21"/>
    <p:sldId id="310" r:id="rId22"/>
    <p:sldId id="320" r:id="rId23"/>
    <p:sldId id="307" r:id="rId24"/>
    <p:sldId id="306" r:id="rId25"/>
    <p:sldId id="304" r:id="rId26"/>
    <p:sldId id="342" r:id="rId27"/>
    <p:sldId id="326" r:id="rId28"/>
    <p:sldId id="286" r:id="rId29"/>
    <p:sldId id="264" r:id="rId30"/>
    <p:sldId id="282" r:id="rId31"/>
    <p:sldId id="268" r:id="rId32"/>
    <p:sldId id="276" r:id="rId33"/>
    <p:sldId id="322" r:id="rId34"/>
    <p:sldId id="291" r:id="rId35"/>
    <p:sldId id="279" r:id="rId36"/>
    <p:sldId id="323" r:id="rId37"/>
    <p:sldId id="299" r:id="rId38"/>
    <p:sldId id="305" r:id="rId39"/>
  </p:sldIdLst>
  <p:sldSz cx="9144000" cy="6858000" type="screen4x3"/>
  <p:notesSz cx="6797675" cy="9926638"/>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00FF"/>
    <a:srgbClr val="9933FF"/>
    <a:srgbClr val="660033"/>
    <a:srgbClr val="800080"/>
    <a:srgbClr val="FF00FF"/>
    <a:srgbClr val="0066FF"/>
    <a:srgbClr val="3399FF"/>
    <a:srgbClr val="CC3300"/>
    <a:srgbClr val="336600"/>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94595" autoAdjust="0"/>
  </p:normalViewPr>
  <p:slideViewPr>
    <p:cSldViewPr>
      <p:cViewPr varScale="1">
        <p:scale>
          <a:sx n="111" d="100"/>
          <a:sy n="111" d="100"/>
        </p:scale>
        <p:origin x="-1602"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93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GB"/>
          </a:p>
        </p:txBody>
      </p:sp>
      <p:sp>
        <p:nvSpPr>
          <p:cNvPr id="27651" name="Rectangle 3"/>
          <p:cNvSpPr>
            <a:spLocks noGrp="1" noChangeArrowheads="1"/>
          </p:cNvSpPr>
          <p:nvPr>
            <p:ph type="dt" sz="quarter"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GB"/>
          </a:p>
        </p:txBody>
      </p:sp>
      <p:sp>
        <p:nvSpPr>
          <p:cNvPr id="27652" name="Rectangle 4"/>
          <p:cNvSpPr>
            <a:spLocks noGrp="1" noChangeArrowheads="1"/>
          </p:cNvSpPr>
          <p:nvPr>
            <p:ph type="ftr" sz="quarter" idx="2"/>
          </p:nvPr>
        </p:nvSpPr>
        <p:spPr bwMode="auto">
          <a:xfrm>
            <a:off x="0"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GB"/>
          </a:p>
        </p:txBody>
      </p:sp>
      <p:sp>
        <p:nvSpPr>
          <p:cNvPr id="27653" name="Rectangle 5"/>
          <p:cNvSpPr>
            <a:spLocks noGrp="1" noChangeArrowheads="1"/>
          </p:cNvSpPr>
          <p:nvPr>
            <p:ph type="sldNum" sz="quarter" idx="3"/>
          </p:nvPr>
        </p:nvSpPr>
        <p:spPr bwMode="auto">
          <a:xfrm>
            <a:off x="3849688"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F63A66FD-4C26-4DBA-AFEE-8ADEB6B2C134}" type="slidenum">
              <a:rPr lang="en-GB"/>
              <a:pPr/>
              <a:t>‹#›</a:t>
            </a:fld>
            <a:endParaRPr lang="en-GB"/>
          </a:p>
        </p:txBody>
      </p:sp>
    </p:spTree>
    <p:extLst>
      <p:ext uri="{BB962C8B-B14F-4D97-AF65-F5344CB8AC3E}">
        <p14:creationId xmlns:p14="http://schemas.microsoft.com/office/powerpoint/2010/main" val="33429600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5123" name="Rectangle 3"/>
          <p:cNvSpPr>
            <a:spLocks noGrp="1" noChangeArrowheads="1"/>
          </p:cNvSpPr>
          <p:nvPr>
            <p:ph type="dt"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5124" name="Rectangle 4"/>
          <p:cNvSpPr>
            <a:spLocks noGrp="1" noRot="1" noChangeAspect="1" noChangeArrowheads="1" noTextEdit="1"/>
          </p:cNvSpPr>
          <p:nvPr>
            <p:ph type="sldImg" idx="2"/>
          </p:nvPr>
        </p:nvSpPr>
        <p:spPr bwMode="auto">
          <a:xfrm>
            <a:off x="915988" y="744538"/>
            <a:ext cx="4965700" cy="3722687"/>
          </a:xfrm>
          <a:prstGeom prst="rect">
            <a:avLst/>
          </a:prstGeom>
          <a:noFill/>
          <a:ln w="9525">
            <a:solidFill>
              <a:srgbClr val="000000"/>
            </a:solidFill>
            <a:miter lim="800000"/>
            <a:headEnd/>
            <a:tailEnd/>
          </a:ln>
          <a:effectLst/>
        </p:spPr>
      </p:sp>
      <p:sp>
        <p:nvSpPr>
          <p:cNvPr id="5125" name="Rectangle 5"/>
          <p:cNvSpPr>
            <a:spLocks noGrp="1" noChangeArrowheads="1"/>
          </p:cNvSpPr>
          <p:nvPr>
            <p:ph type="body" sz="quarter" idx="3"/>
          </p:nvPr>
        </p:nvSpPr>
        <p:spPr bwMode="auto">
          <a:xfrm>
            <a:off x="679450" y="4714875"/>
            <a:ext cx="5438775" cy="44672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126" name="Rectangle 6"/>
          <p:cNvSpPr>
            <a:spLocks noGrp="1" noChangeArrowheads="1"/>
          </p:cNvSpPr>
          <p:nvPr>
            <p:ph type="ftr" sz="quarter" idx="4"/>
          </p:nvPr>
        </p:nvSpPr>
        <p:spPr bwMode="auto">
          <a:xfrm>
            <a:off x="0"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5127" name="Rectangle 7"/>
          <p:cNvSpPr>
            <a:spLocks noGrp="1" noChangeArrowheads="1"/>
          </p:cNvSpPr>
          <p:nvPr>
            <p:ph type="sldNum" sz="quarter" idx="5"/>
          </p:nvPr>
        </p:nvSpPr>
        <p:spPr bwMode="auto">
          <a:xfrm>
            <a:off x="3849688"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81BF015A-CD49-4814-9AD6-1EE66A6A0D4A}" type="slidenum">
              <a:rPr lang="en-US"/>
              <a:pPr/>
              <a:t>‹#›</a:t>
            </a:fld>
            <a:endParaRPr lang="en-US"/>
          </a:p>
        </p:txBody>
      </p:sp>
    </p:spTree>
    <p:extLst>
      <p:ext uri="{BB962C8B-B14F-4D97-AF65-F5344CB8AC3E}">
        <p14:creationId xmlns:p14="http://schemas.microsoft.com/office/powerpoint/2010/main" val="4074827081"/>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D03022D-E647-47F2-AEC1-6CCD33B52FCC}" type="slidenum">
              <a:rPr lang="en-US"/>
              <a:pPr/>
              <a:t>2</a:t>
            </a:fld>
            <a:endParaRPr lang="en-US"/>
          </a:p>
        </p:txBody>
      </p:sp>
      <p:sp>
        <p:nvSpPr>
          <p:cNvPr id="49154" name="Rectangle 2"/>
          <p:cNvSpPr>
            <a:spLocks noGrp="1" noRot="1" noChangeAspect="1" noChangeArrowheads="1" noTextEdit="1"/>
          </p:cNvSpPr>
          <p:nvPr>
            <p:ph type="sldImg"/>
          </p:nvPr>
        </p:nvSpPr>
        <p:spPr>
          <a:xfrm>
            <a:off x="925513" y="750888"/>
            <a:ext cx="4946650" cy="3709987"/>
          </a:xfrm>
          <a:ln/>
        </p:spPr>
      </p:sp>
      <p:sp>
        <p:nvSpPr>
          <p:cNvPr id="49155" name="Rectangle 3"/>
          <p:cNvSpPr>
            <a:spLocks noGrp="1" noChangeArrowheads="1"/>
          </p:cNvSpPr>
          <p:nvPr>
            <p:ph type="body" idx="1"/>
          </p:nvPr>
        </p:nvSpPr>
        <p:spPr>
          <a:xfrm>
            <a:off x="906463" y="4713288"/>
            <a:ext cx="4983162" cy="4468812"/>
          </a:xfrm>
        </p:spPr>
        <p:txBody>
          <a:bodyPr lIns="91433" tIns="45716" rIns="91433" bIns="45716"/>
          <a:lstStyle/>
          <a:p>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CEC340E-9117-4376-9631-66AB3D348F43}" type="slidenum">
              <a:rPr lang="en-US"/>
              <a:pPr/>
              <a:t>3</a:t>
            </a:fld>
            <a:endParaRPr lang="en-US"/>
          </a:p>
        </p:txBody>
      </p:sp>
      <p:sp>
        <p:nvSpPr>
          <p:cNvPr id="10242" name="Rectangle 2"/>
          <p:cNvSpPr>
            <a:spLocks noGrp="1" noRot="1" noChangeAspect="1" noChangeArrowheads="1" noTextEdit="1"/>
          </p:cNvSpPr>
          <p:nvPr>
            <p:ph type="sldImg"/>
          </p:nvPr>
        </p:nvSpPr>
        <p:spPr>
          <a:xfrm>
            <a:off x="925513" y="750888"/>
            <a:ext cx="4946650" cy="3709987"/>
          </a:xfrm>
          <a:ln/>
        </p:spPr>
      </p:sp>
      <p:sp>
        <p:nvSpPr>
          <p:cNvPr id="10243" name="Rectangle 3"/>
          <p:cNvSpPr>
            <a:spLocks noGrp="1" noChangeArrowheads="1"/>
          </p:cNvSpPr>
          <p:nvPr>
            <p:ph type="body" idx="1"/>
          </p:nvPr>
        </p:nvSpPr>
        <p:spPr>
          <a:xfrm>
            <a:off x="906463" y="4713288"/>
            <a:ext cx="4983162" cy="4468812"/>
          </a:xfrm>
        </p:spPr>
        <p:txBody>
          <a:bodyPr/>
          <a:lstStyle/>
          <a:p>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IE"/>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IE"/>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smtClean="0"/>
              <a:t>Mary Lyons, MA International Affairs Officer </a:t>
            </a:r>
            <a:endParaRPr lang="en-US"/>
          </a:p>
        </p:txBody>
      </p:sp>
      <p:sp>
        <p:nvSpPr>
          <p:cNvPr id="6" name="Slide Number Placeholder 5"/>
          <p:cNvSpPr>
            <a:spLocks noGrp="1"/>
          </p:cNvSpPr>
          <p:nvPr>
            <p:ph type="sldNum" sz="quarter" idx="12"/>
          </p:nvPr>
        </p:nvSpPr>
        <p:spPr/>
        <p:txBody>
          <a:bodyPr/>
          <a:lstStyle>
            <a:lvl1pPr>
              <a:defRPr/>
            </a:lvl1pPr>
          </a:lstStyle>
          <a:p>
            <a:fld id="{54AC7160-103E-405A-91F0-969E75901170}" type="slidenum">
              <a:rPr lang="en-US"/>
              <a:pPr/>
              <a:t>‹#›</a:t>
            </a:fld>
            <a:endParaRPr lang="en-US"/>
          </a:p>
        </p:txBody>
      </p:sp>
    </p:spTree>
  </p:cSld>
  <p:clrMapOvr>
    <a:masterClrMapping/>
  </p:clrMapOvr>
  <p:transition advClick="0" advTm="3000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smtClean="0"/>
              <a:t>Mary Lyons, MA International Affairs Officer </a:t>
            </a:r>
            <a:endParaRPr lang="en-US"/>
          </a:p>
        </p:txBody>
      </p:sp>
      <p:sp>
        <p:nvSpPr>
          <p:cNvPr id="6" name="Slide Number Placeholder 5"/>
          <p:cNvSpPr>
            <a:spLocks noGrp="1"/>
          </p:cNvSpPr>
          <p:nvPr>
            <p:ph type="sldNum" sz="quarter" idx="12"/>
          </p:nvPr>
        </p:nvSpPr>
        <p:spPr/>
        <p:txBody>
          <a:bodyPr/>
          <a:lstStyle>
            <a:lvl1pPr>
              <a:defRPr/>
            </a:lvl1pPr>
          </a:lstStyle>
          <a:p>
            <a:fld id="{176218B0-F126-4DC2-9165-4BF9D7D88C25}" type="slidenum">
              <a:rPr lang="en-US"/>
              <a:pPr/>
              <a:t>‹#›</a:t>
            </a:fld>
            <a:endParaRPr lang="en-US"/>
          </a:p>
        </p:txBody>
      </p:sp>
    </p:spTree>
  </p:cSld>
  <p:clrMapOvr>
    <a:masterClrMapping/>
  </p:clrMapOvr>
  <p:transition advClick="0" advTm="3000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I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smtClean="0"/>
              <a:t>Mary Lyons, MA International Affairs Officer </a:t>
            </a:r>
            <a:endParaRPr lang="en-US"/>
          </a:p>
        </p:txBody>
      </p:sp>
      <p:sp>
        <p:nvSpPr>
          <p:cNvPr id="6" name="Slide Number Placeholder 5"/>
          <p:cNvSpPr>
            <a:spLocks noGrp="1"/>
          </p:cNvSpPr>
          <p:nvPr>
            <p:ph type="sldNum" sz="quarter" idx="12"/>
          </p:nvPr>
        </p:nvSpPr>
        <p:spPr/>
        <p:txBody>
          <a:bodyPr/>
          <a:lstStyle>
            <a:lvl1pPr>
              <a:defRPr/>
            </a:lvl1pPr>
          </a:lstStyle>
          <a:p>
            <a:fld id="{84770388-BCAB-4025-A063-DC50346DB405}" type="slidenum">
              <a:rPr lang="en-US"/>
              <a:pPr/>
              <a:t>‹#›</a:t>
            </a:fld>
            <a:endParaRPr lang="en-US"/>
          </a:p>
        </p:txBody>
      </p:sp>
    </p:spTree>
  </p:cSld>
  <p:clrMapOvr>
    <a:masterClrMapping/>
  </p:clrMapOvr>
  <p:transition advClick="0" advTm="3000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smtClean="0"/>
              <a:t>Mary Lyons, MA International Affairs Officer </a:t>
            </a:r>
            <a:endParaRPr lang="en-US"/>
          </a:p>
        </p:txBody>
      </p:sp>
      <p:sp>
        <p:nvSpPr>
          <p:cNvPr id="6" name="Slide Number Placeholder 5"/>
          <p:cNvSpPr>
            <a:spLocks noGrp="1"/>
          </p:cNvSpPr>
          <p:nvPr>
            <p:ph type="sldNum" sz="quarter" idx="12"/>
          </p:nvPr>
        </p:nvSpPr>
        <p:spPr/>
        <p:txBody>
          <a:bodyPr/>
          <a:lstStyle>
            <a:lvl1pPr>
              <a:defRPr/>
            </a:lvl1pPr>
          </a:lstStyle>
          <a:p>
            <a:fld id="{6762A6A5-DAC8-42CC-B3F4-9018835BCA43}" type="slidenum">
              <a:rPr lang="en-US"/>
              <a:pPr/>
              <a:t>‹#›</a:t>
            </a:fld>
            <a:endParaRPr lang="en-US"/>
          </a:p>
        </p:txBody>
      </p:sp>
    </p:spTree>
  </p:cSld>
  <p:clrMapOvr>
    <a:masterClrMapping/>
  </p:clrMapOvr>
  <p:transition advClick="0" advTm="3000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smtClean="0"/>
              <a:t>Mary Lyons, MA International Affairs Officer </a:t>
            </a:r>
            <a:endParaRPr lang="en-US"/>
          </a:p>
        </p:txBody>
      </p:sp>
      <p:sp>
        <p:nvSpPr>
          <p:cNvPr id="6" name="Slide Number Placeholder 5"/>
          <p:cNvSpPr>
            <a:spLocks noGrp="1"/>
          </p:cNvSpPr>
          <p:nvPr>
            <p:ph type="sldNum" sz="quarter" idx="12"/>
          </p:nvPr>
        </p:nvSpPr>
        <p:spPr/>
        <p:txBody>
          <a:bodyPr/>
          <a:lstStyle>
            <a:lvl1pPr>
              <a:defRPr/>
            </a:lvl1pPr>
          </a:lstStyle>
          <a:p>
            <a:fld id="{818EB493-0EBA-4A94-948F-52C9560C97A4}" type="slidenum">
              <a:rPr lang="en-US"/>
              <a:pPr/>
              <a:t>‹#›</a:t>
            </a:fld>
            <a:endParaRPr lang="en-US"/>
          </a:p>
        </p:txBody>
      </p:sp>
    </p:spTree>
  </p:cSld>
  <p:clrMapOvr>
    <a:masterClrMapping/>
  </p:clrMapOvr>
  <p:transition advClick="0" advTm="3000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smtClean="0"/>
              <a:t>Mary Lyons, MA International Affairs Officer </a:t>
            </a:r>
            <a:endParaRPr lang="en-US"/>
          </a:p>
        </p:txBody>
      </p:sp>
      <p:sp>
        <p:nvSpPr>
          <p:cNvPr id="7" name="Slide Number Placeholder 6"/>
          <p:cNvSpPr>
            <a:spLocks noGrp="1"/>
          </p:cNvSpPr>
          <p:nvPr>
            <p:ph type="sldNum" sz="quarter" idx="12"/>
          </p:nvPr>
        </p:nvSpPr>
        <p:spPr/>
        <p:txBody>
          <a:bodyPr/>
          <a:lstStyle>
            <a:lvl1pPr>
              <a:defRPr/>
            </a:lvl1pPr>
          </a:lstStyle>
          <a:p>
            <a:fld id="{3277BCCB-3529-481F-98DA-D18D968E4959}" type="slidenum">
              <a:rPr lang="en-US"/>
              <a:pPr/>
              <a:t>‹#›</a:t>
            </a:fld>
            <a:endParaRPr lang="en-US"/>
          </a:p>
        </p:txBody>
      </p:sp>
    </p:spTree>
  </p:cSld>
  <p:clrMapOvr>
    <a:masterClrMapping/>
  </p:clrMapOvr>
  <p:transition advClick="0" advTm="3000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I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smtClean="0"/>
              <a:t>Mary Lyons, MA International Affairs Officer </a:t>
            </a:r>
            <a:endParaRPr lang="en-US"/>
          </a:p>
        </p:txBody>
      </p:sp>
      <p:sp>
        <p:nvSpPr>
          <p:cNvPr id="9" name="Slide Number Placeholder 8"/>
          <p:cNvSpPr>
            <a:spLocks noGrp="1"/>
          </p:cNvSpPr>
          <p:nvPr>
            <p:ph type="sldNum" sz="quarter" idx="12"/>
          </p:nvPr>
        </p:nvSpPr>
        <p:spPr/>
        <p:txBody>
          <a:bodyPr/>
          <a:lstStyle>
            <a:lvl1pPr>
              <a:defRPr/>
            </a:lvl1pPr>
          </a:lstStyle>
          <a:p>
            <a:fld id="{C8CC4884-8C20-4CEB-A253-E9F45FADAD0F}" type="slidenum">
              <a:rPr lang="en-US"/>
              <a:pPr/>
              <a:t>‹#›</a:t>
            </a:fld>
            <a:endParaRPr lang="en-US"/>
          </a:p>
        </p:txBody>
      </p:sp>
    </p:spTree>
  </p:cSld>
  <p:clrMapOvr>
    <a:masterClrMapping/>
  </p:clrMapOvr>
  <p:transition advClick="0" advTm="3000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smtClean="0"/>
              <a:t>Mary Lyons, MA International Affairs Officer </a:t>
            </a:r>
            <a:endParaRPr lang="en-US"/>
          </a:p>
        </p:txBody>
      </p:sp>
      <p:sp>
        <p:nvSpPr>
          <p:cNvPr id="5" name="Slide Number Placeholder 4"/>
          <p:cNvSpPr>
            <a:spLocks noGrp="1"/>
          </p:cNvSpPr>
          <p:nvPr>
            <p:ph type="sldNum" sz="quarter" idx="12"/>
          </p:nvPr>
        </p:nvSpPr>
        <p:spPr/>
        <p:txBody>
          <a:bodyPr/>
          <a:lstStyle>
            <a:lvl1pPr>
              <a:defRPr/>
            </a:lvl1pPr>
          </a:lstStyle>
          <a:p>
            <a:fld id="{4A8A28C7-F120-45DF-9B04-218891C9A9A3}" type="slidenum">
              <a:rPr lang="en-US"/>
              <a:pPr/>
              <a:t>‹#›</a:t>
            </a:fld>
            <a:endParaRPr lang="en-US"/>
          </a:p>
        </p:txBody>
      </p:sp>
    </p:spTree>
  </p:cSld>
  <p:clrMapOvr>
    <a:masterClrMapping/>
  </p:clrMapOvr>
  <p:transition advClick="0" advTm="3000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smtClean="0"/>
              <a:t>Mary Lyons, MA International Affairs Officer </a:t>
            </a:r>
            <a:endParaRPr lang="en-US"/>
          </a:p>
        </p:txBody>
      </p:sp>
      <p:sp>
        <p:nvSpPr>
          <p:cNvPr id="4" name="Slide Number Placeholder 3"/>
          <p:cNvSpPr>
            <a:spLocks noGrp="1"/>
          </p:cNvSpPr>
          <p:nvPr>
            <p:ph type="sldNum" sz="quarter" idx="12"/>
          </p:nvPr>
        </p:nvSpPr>
        <p:spPr/>
        <p:txBody>
          <a:bodyPr/>
          <a:lstStyle>
            <a:lvl1pPr>
              <a:defRPr/>
            </a:lvl1pPr>
          </a:lstStyle>
          <a:p>
            <a:fld id="{00089B2A-EB0F-41B2-BE58-2B55965D8FA5}" type="slidenum">
              <a:rPr lang="en-US"/>
              <a:pPr/>
              <a:t>‹#›</a:t>
            </a:fld>
            <a:endParaRPr lang="en-US"/>
          </a:p>
        </p:txBody>
      </p:sp>
    </p:spTree>
  </p:cSld>
  <p:clrMapOvr>
    <a:masterClrMapping/>
  </p:clrMapOvr>
  <p:transition advClick="0" advTm="3000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smtClean="0"/>
              <a:t>Mary Lyons, MA International Affairs Officer </a:t>
            </a:r>
            <a:endParaRPr lang="en-US"/>
          </a:p>
        </p:txBody>
      </p:sp>
      <p:sp>
        <p:nvSpPr>
          <p:cNvPr id="7" name="Slide Number Placeholder 6"/>
          <p:cNvSpPr>
            <a:spLocks noGrp="1"/>
          </p:cNvSpPr>
          <p:nvPr>
            <p:ph type="sldNum" sz="quarter" idx="12"/>
          </p:nvPr>
        </p:nvSpPr>
        <p:spPr/>
        <p:txBody>
          <a:bodyPr/>
          <a:lstStyle>
            <a:lvl1pPr>
              <a:defRPr/>
            </a:lvl1pPr>
          </a:lstStyle>
          <a:p>
            <a:fld id="{15DE1CED-966C-4D88-A446-12FAEF53EB04}" type="slidenum">
              <a:rPr lang="en-US"/>
              <a:pPr/>
              <a:t>‹#›</a:t>
            </a:fld>
            <a:endParaRPr lang="en-US"/>
          </a:p>
        </p:txBody>
      </p:sp>
    </p:spTree>
  </p:cSld>
  <p:clrMapOvr>
    <a:masterClrMapping/>
  </p:clrMapOvr>
  <p:transition advClick="0" advTm="3000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smtClean="0"/>
              <a:t>Mary Lyons, MA International Affairs Officer </a:t>
            </a:r>
            <a:endParaRPr lang="en-US"/>
          </a:p>
        </p:txBody>
      </p:sp>
      <p:sp>
        <p:nvSpPr>
          <p:cNvPr id="7" name="Slide Number Placeholder 6"/>
          <p:cNvSpPr>
            <a:spLocks noGrp="1"/>
          </p:cNvSpPr>
          <p:nvPr>
            <p:ph type="sldNum" sz="quarter" idx="12"/>
          </p:nvPr>
        </p:nvSpPr>
        <p:spPr/>
        <p:txBody>
          <a:bodyPr/>
          <a:lstStyle>
            <a:lvl1pPr>
              <a:defRPr/>
            </a:lvl1pPr>
          </a:lstStyle>
          <a:p>
            <a:fld id="{9FC18E74-E425-409B-AB66-2E8E448A583C}" type="slidenum">
              <a:rPr lang="en-US"/>
              <a:pPr/>
              <a:t>‹#›</a:t>
            </a:fld>
            <a:endParaRPr lang="en-US"/>
          </a:p>
        </p:txBody>
      </p:sp>
    </p:spTree>
  </p:cSld>
  <p:clrMapOvr>
    <a:masterClrMapping/>
  </p:clrMapOvr>
  <p:transition advClick="0" advTm="3000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lumMod val="90000"/>
          </a:schemeClr>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r>
              <a:rPr lang="en-US" smtClean="0"/>
              <a:t>Mary Lyons, MA International Affairs Officer </a:t>
            </a: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DB96D6C8-EC4A-43C7-B73E-C24CCD4DE0D1}"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advClick="0" advTm="30000"/>
  <p:timing>
    <p:tnLst>
      <p:par>
        <p:cTn id="1" dur="indefinite" restart="never" nodeType="tmRoot"/>
      </p:par>
    </p:tnLst>
  </p:timing>
  <p:hf sldNum="0" hdr="0" ftr="0" dt="0"/>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g"/><Relationship Id="rId1" Type="http://schemas.openxmlformats.org/officeDocument/2006/relationships/slideLayout" Target="../slideLayouts/slideLayout7.xml"/><Relationship Id="rId4" Type="http://schemas.openxmlformats.org/officeDocument/2006/relationships/image" Target="../media/image10.jpg"/></Relationships>
</file>

<file path=ppt/slides/_rels/slide1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9.xml"/><Relationship Id="rId4" Type="http://schemas.openxmlformats.org/officeDocument/2006/relationships/image" Target="../media/image13.jpeg"/></Relationships>
</file>

<file path=ppt/slides/_rels/slide17.xml.rels><?xml version="1.0" encoding="UTF-8" standalone="yes"?>
<Relationships xmlns="http://schemas.openxmlformats.org/package/2006/relationships"><Relationship Id="rId3" Type="http://schemas.openxmlformats.org/officeDocument/2006/relationships/image" Target="cid:3A4F976B-8B85-4CD7-A2B0-3B832CE99B30" TargetMode="External"/><Relationship Id="rId2" Type="http://schemas.openxmlformats.org/officeDocument/2006/relationships/image" Target="../media/image14.jpeg"/><Relationship Id="rId1" Type="http://schemas.openxmlformats.org/officeDocument/2006/relationships/slideLayout" Target="../slideLayouts/slideLayout9.xml"/><Relationship Id="rId5" Type="http://schemas.openxmlformats.org/officeDocument/2006/relationships/image" Target="cid:E4AE1776-CAA8-4989-BE8E-8CDB10E38C00" TargetMode="External"/><Relationship Id="rId4" Type="http://schemas.openxmlformats.org/officeDocument/2006/relationships/image" Target="../media/image15.jpeg"/></Relationships>
</file>

<file path=ppt/slides/_rels/slide1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9.xml"/><Relationship Id="rId4" Type="http://schemas.openxmlformats.org/officeDocument/2006/relationships/image" Target="../media/image18.png"/></Relationships>
</file>

<file path=ppt/slides/_rels/slide19.xml.rels><?xml version="1.0" encoding="UTF-8" standalone="yes"?>
<Relationships xmlns="http://schemas.openxmlformats.org/package/2006/relationships"><Relationship Id="rId3" Type="http://schemas.openxmlformats.org/officeDocument/2006/relationships/image" Target="cid:491d9eb4-b372-4732-8255-739f0a4922da" TargetMode="External"/><Relationship Id="rId2" Type="http://schemas.openxmlformats.org/officeDocument/2006/relationships/image" Target="../media/image19.jpeg"/><Relationship Id="rId1" Type="http://schemas.openxmlformats.org/officeDocument/2006/relationships/slideLayout" Target="../slideLayouts/slideLayout9.xml"/><Relationship Id="rId5" Type="http://schemas.openxmlformats.org/officeDocument/2006/relationships/image" Target="cid:ec2fef02-ef84-4474-b7b2-d2302890c033" TargetMode="External"/><Relationship Id="rId4" Type="http://schemas.openxmlformats.org/officeDocument/2006/relationships/image" Target="../media/image20.jpeg"/></Relationships>
</file>

<file path=ppt/slides/_rels/slide2.xml.rels><?xml version="1.0" encoding="UTF-8" standalone="yes"?>
<Relationships xmlns="http://schemas.openxmlformats.org/package/2006/relationships"><Relationship Id="rId8" Type="http://schemas.openxmlformats.org/officeDocument/2006/relationships/hyperlink" Target="http://www.google.ie/url?sa=i&amp;rct=j&amp;q=&amp;esrc=s&amp;source=images&amp;cd=&amp;cad=rja&amp;uact=8&amp;ved=0ahUKEwjqnujOxN3RAhXCvhQKHd9cCwUQjRwIBw&amp;url=http%3A%2F%2Fwww.express.co.uk%2Ftravel%2Farticles%2F434372%2FThe-medieval-fairy-tale-town-of-Bruges-is-perfect-for-an-autumn-city-break&amp;bvm=bv.145063293,d.ZGg&amp;psig=AFQjCNF1Zz7oeKJErvc7mQcfbNnM2_vM3w&amp;ust=1485441944920878" TargetMode="External"/><Relationship Id="rId3" Type="http://schemas.openxmlformats.org/officeDocument/2006/relationships/image" Target="../media/image2.jpeg"/><Relationship Id="rId7"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hyperlink" Target="http://www.google.ie/url?sa=i&amp;rct=j&amp;q=&amp;esrc=s&amp;source=images&amp;cd=&amp;cad=rja&amp;uact=8&amp;ved=0ahUKEwj0qb3Jx93RAhUGSRoKHZJLDEsQjRwIBw&amp;url=http%3A%2F%2Fwww.fodors.com%2Fworld%2Fnorth-america%2Fusa%2Fmassachusetts%2Fboston&amp;bvm=bv.145063293,d.ZGg&amp;psig=AFQjCNFexq_t5hgd8ojgbL1TZlVaAkHTgQ&amp;ust=1485442726359262" TargetMode="External"/><Relationship Id="rId5" Type="http://schemas.openxmlformats.org/officeDocument/2006/relationships/image" Target="../media/image3.jpeg"/><Relationship Id="rId4" Type="http://schemas.openxmlformats.org/officeDocument/2006/relationships/hyperlink" Target="https://www.google.ie/url?sa=i&amp;rct=j&amp;q=&amp;esrc=s&amp;source=images&amp;cd=&amp;cad=rja&amp;uact=8&amp;ved=0ahUKEwilzOa3yd3RAhWJnRoKHQLCAfEQjRwIBw&amp;url=https%3A%2F%2Fwww.pinterest.com%2Fpin%2F87186942762370912%2F&amp;bvm=bv.145063293,d.ZGg&amp;psig=AFQjCNHMkGthAl2jVLFtTfsawbc5ngPjtg&amp;ust=1485443212194532" TargetMode="External"/><Relationship Id="rId9" Type="http://schemas.openxmlformats.org/officeDocument/2006/relationships/image" Target="../media/image5.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hyperlink" Target="http://www.nuigalway.ie/erasmus-programme"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Rectangle 3"/>
          <p:cNvSpPr>
            <a:spLocks noGrp="1" noChangeArrowheads="1"/>
          </p:cNvSpPr>
          <p:nvPr>
            <p:ph type="body" idx="4294967295"/>
          </p:nvPr>
        </p:nvSpPr>
        <p:spPr>
          <a:xfrm>
            <a:off x="468313" y="765175"/>
            <a:ext cx="8229600" cy="5360988"/>
          </a:xfrm>
        </p:spPr>
        <p:txBody>
          <a:bodyPr/>
          <a:lstStyle/>
          <a:p>
            <a:pPr algn="ctr">
              <a:buFontTx/>
              <a:buNone/>
            </a:pPr>
            <a:endParaRPr lang="en-IE" dirty="0"/>
          </a:p>
          <a:p>
            <a:pPr algn="ctr">
              <a:buFontTx/>
              <a:buNone/>
            </a:pPr>
            <a:r>
              <a:rPr lang="en-IE" b="1" dirty="0">
                <a:solidFill>
                  <a:srgbClr val="800080"/>
                </a:solidFill>
              </a:rPr>
              <a:t>The B.A. International option</a:t>
            </a:r>
            <a:br>
              <a:rPr lang="en-IE" b="1" dirty="0">
                <a:solidFill>
                  <a:srgbClr val="800080"/>
                </a:solidFill>
              </a:rPr>
            </a:br>
            <a:r>
              <a:rPr lang="en-IE" b="1" dirty="0">
                <a:solidFill>
                  <a:srgbClr val="800080"/>
                </a:solidFill>
              </a:rPr>
              <a:t>for non-language students</a:t>
            </a:r>
            <a:endParaRPr lang="en-IE" dirty="0">
              <a:solidFill>
                <a:srgbClr val="800080"/>
              </a:solidFill>
            </a:endParaRPr>
          </a:p>
          <a:p>
            <a:pPr algn="ctr">
              <a:buFontTx/>
              <a:buNone/>
            </a:pPr>
            <a:endParaRPr lang="en-IE" dirty="0"/>
          </a:p>
          <a:p>
            <a:pPr algn="ctr">
              <a:buFontTx/>
              <a:buNone/>
            </a:pPr>
            <a:r>
              <a:rPr lang="en-IE" b="1" i="1" dirty="0"/>
              <a:t>A Student Information Evening</a:t>
            </a:r>
          </a:p>
          <a:p>
            <a:pPr algn="ctr">
              <a:buFontTx/>
              <a:buNone/>
            </a:pPr>
            <a:r>
              <a:rPr lang="en-IE" b="1" i="1" dirty="0" smtClean="0"/>
              <a:t>25th January, 2017</a:t>
            </a:r>
          </a:p>
          <a:p>
            <a:pPr algn="ctr">
              <a:buFontTx/>
              <a:buNone/>
            </a:pPr>
            <a:endParaRPr lang="en-GB" b="1" i="1" dirty="0"/>
          </a:p>
        </p:txBody>
      </p:sp>
      <p:pic>
        <p:nvPicPr>
          <p:cNvPr id="1026" name="Picture 2" descr="C:\Documents and Settings\0010571s\My Documents\My Pictures\logo.bmp"/>
          <p:cNvPicPr>
            <a:picLocks noChangeAspect="1" noChangeArrowheads="1"/>
          </p:cNvPicPr>
          <p:nvPr/>
        </p:nvPicPr>
        <p:blipFill>
          <a:blip r:embed="rId2" cstate="print"/>
          <a:srcRect/>
          <a:stretch>
            <a:fillRect/>
          </a:stretch>
        </p:blipFill>
        <p:spPr bwMode="auto">
          <a:xfrm>
            <a:off x="2699792" y="4653136"/>
            <a:ext cx="3810000" cy="1171575"/>
          </a:xfrm>
          <a:prstGeom prst="rect">
            <a:avLst/>
          </a:prstGeom>
          <a:noFill/>
        </p:spPr>
      </p:pic>
    </p:spTree>
  </p:cSld>
  <p:clrMapOvr>
    <a:masterClrMapping/>
  </p:clrMapOvr>
  <p:transition advClick="0" advTm="30000"/>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6323" name="Rectangle 3"/>
          <p:cNvSpPr>
            <a:spLocks noGrp="1" noChangeArrowheads="1"/>
          </p:cNvSpPr>
          <p:nvPr>
            <p:ph type="body" idx="4294967295"/>
          </p:nvPr>
        </p:nvSpPr>
        <p:spPr>
          <a:xfrm>
            <a:off x="250825" y="333375"/>
            <a:ext cx="8229600" cy="6048375"/>
          </a:xfrm>
        </p:spPr>
        <p:txBody>
          <a:bodyPr/>
          <a:lstStyle/>
          <a:p>
            <a:pPr>
              <a:lnSpc>
                <a:spcPct val="90000"/>
              </a:lnSpc>
              <a:buFontTx/>
              <a:buNone/>
            </a:pPr>
            <a:r>
              <a:rPr lang="en-IE" sz="3600" b="1" dirty="0" smtClean="0">
                <a:solidFill>
                  <a:srgbClr val="6600FF"/>
                </a:solidFill>
              </a:rPr>
              <a:t>ERASMUS+ </a:t>
            </a:r>
            <a:endParaRPr lang="en-IE" sz="3600" b="1" dirty="0">
              <a:solidFill>
                <a:srgbClr val="6600FF"/>
              </a:solidFill>
            </a:endParaRPr>
          </a:p>
          <a:p>
            <a:pPr>
              <a:lnSpc>
                <a:spcPct val="90000"/>
              </a:lnSpc>
              <a:buFontTx/>
              <a:buNone/>
            </a:pPr>
            <a:endParaRPr lang="en-GB" sz="2800" b="1" dirty="0"/>
          </a:p>
          <a:p>
            <a:pPr>
              <a:lnSpc>
                <a:spcPct val="90000"/>
              </a:lnSpc>
              <a:buFontTx/>
              <a:buNone/>
            </a:pPr>
            <a:endParaRPr lang="en-GB" sz="2800" b="1" dirty="0"/>
          </a:p>
          <a:p>
            <a:pPr>
              <a:lnSpc>
                <a:spcPct val="90000"/>
              </a:lnSpc>
              <a:buFontTx/>
              <a:buNone/>
            </a:pPr>
            <a:r>
              <a:rPr lang="en-GB" sz="2800" b="1" dirty="0" err="1"/>
              <a:t>E</a:t>
            </a:r>
            <a:r>
              <a:rPr lang="en-GB" sz="2800" dirty="0" err="1"/>
              <a:t>u</a:t>
            </a:r>
            <a:r>
              <a:rPr lang="en-GB" sz="2800" b="1" dirty="0" err="1"/>
              <a:t>R</a:t>
            </a:r>
            <a:r>
              <a:rPr lang="en-GB" sz="2800" dirty="0" err="1"/>
              <a:t>opean</a:t>
            </a:r>
            <a:r>
              <a:rPr lang="en-GB" sz="2800" dirty="0"/>
              <a:t> </a:t>
            </a:r>
            <a:r>
              <a:rPr lang="en-GB" sz="2800" b="1" dirty="0"/>
              <a:t>C</a:t>
            </a:r>
            <a:r>
              <a:rPr lang="en-GB" sz="2800" dirty="0"/>
              <a:t>ommunity </a:t>
            </a:r>
            <a:r>
              <a:rPr lang="en-GB" sz="2800" b="1" dirty="0"/>
              <a:t>A</a:t>
            </a:r>
            <a:r>
              <a:rPr lang="en-GB" sz="2800" dirty="0"/>
              <a:t>ction </a:t>
            </a:r>
            <a:r>
              <a:rPr lang="en-GB" sz="2800" b="1" dirty="0"/>
              <a:t>S</a:t>
            </a:r>
            <a:r>
              <a:rPr lang="en-GB" sz="2800" dirty="0"/>
              <a:t>cheme for the </a:t>
            </a:r>
            <a:r>
              <a:rPr lang="en-GB" sz="2800" b="1" dirty="0"/>
              <a:t>M</a:t>
            </a:r>
            <a:r>
              <a:rPr lang="en-GB" sz="2800" dirty="0"/>
              <a:t>obility of </a:t>
            </a:r>
            <a:r>
              <a:rPr lang="en-GB" sz="2800" b="1" dirty="0"/>
              <a:t>U</a:t>
            </a:r>
            <a:r>
              <a:rPr lang="en-GB" sz="2800" dirty="0"/>
              <a:t>niversity </a:t>
            </a:r>
            <a:r>
              <a:rPr lang="en-GB" sz="2800" b="1" dirty="0"/>
              <a:t>S</a:t>
            </a:r>
            <a:r>
              <a:rPr lang="en-GB" sz="2800" dirty="0"/>
              <a:t>tudents</a:t>
            </a:r>
          </a:p>
          <a:p>
            <a:pPr>
              <a:lnSpc>
                <a:spcPct val="90000"/>
              </a:lnSpc>
              <a:buFontTx/>
              <a:buNone/>
            </a:pPr>
            <a:endParaRPr lang="en-GB" sz="2800" dirty="0"/>
          </a:p>
          <a:p>
            <a:pPr algn="ctr">
              <a:lnSpc>
                <a:spcPct val="90000"/>
              </a:lnSpc>
              <a:buFontTx/>
              <a:buNone/>
            </a:pPr>
            <a:r>
              <a:rPr lang="en-GB" sz="2000" dirty="0"/>
              <a:t>So far, across Europe, </a:t>
            </a:r>
            <a:r>
              <a:rPr lang="en-GB" sz="2000" dirty="0" smtClean="0"/>
              <a:t>over </a:t>
            </a:r>
            <a:r>
              <a:rPr lang="en-GB" sz="2000" b="1" dirty="0" smtClean="0"/>
              <a:t>3,000,000 </a:t>
            </a:r>
            <a:r>
              <a:rPr lang="en-GB" sz="2000" b="1" dirty="0"/>
              <a:t>students </a:t>
            </a:r>
            <a:r>
              <a:rPr lang="en-GB" sz="2000" dirty="0"/>
              <a:t>have participated. </a:t>
            </a:r>
            <a:endParaRPr lang="en-GB" sz="2000" dirty="0" smtClean="0"/>
          </a:p>
          <a:p>
            <a:pPr algn="ctr">
              <a:lnSpc>
                <a:spcPct val="90000"/>
              </a:lnSpc>
              <a:buFontTx/>
              <a:buNone/>
            </a:pPr>
            <a:endParaRPr lang="en-GB" sz="2000" dirty="0"/>
          </a:p>
          <a:p>
            <a:pPr algn="ctr">
              <a:lnSpc>
                <a:spcPct val="90000"/>
              </a:lnSpc>
              <a:buFontTx/>
              <a:buNone/>
            </a:pPr>
            <a:r>
              <a:rPr lang="en-IE" sz="2000" dirty="0"/>
              <a:t>Bilateral Agreements between universities in various subject areas allow EXCHANGE of students – NO TUITION FEES.</a:t>
            </a:r>
          </a:p>
          <a:p>
            <a:pPr algn="ctr">
              <a:lnSpc>
                <a:spcPct val="90000"/>
              </a:lnSpc>
              <a:buFontTx/>
              <a:buNone/>
            </a:pPr>
            <a:endParaRPr lang="en-IE" sz="2000" dirty="0"/>
          </a:p>
          <a:p>
            <a:pPr algn="ctr">
              <a:lnSpc>
                <a:spcPct val="90000"/>
              </a:lnSpc>
              <a:buFontTx/>
              <a:buNone/>
            </a:pPr>
            <a:r>
              <a:rPr lang="en-IE" sz="2000" dirty="0"/>
              <a:t>Workload of study period abroad is set out in student’s LEARNING AGREEMENT and is recognised by the Home University.</a:t>
            </a:r>
          </a:p>
          <a:p>
            <a:pPr algn="ctr">
              <a:lnSpc>
                <a:spcPct val="90000"/>
              </a:lnSpc>
              <a:buFontTx/>
              <a:buNone/>
            </a:pPr>
            <a:endParaRPr lang="en-IE" sz="2000" dirty="0"/>
          </a:p>
          <a:p>
            <a:pPr algn="ctr">
              <a:lnSpc>
                <a:spcPct val="90000"/>
              </a:lnSpc>
              <a:buFontTx/>
              <a:buNone/>
            </a:pPr>
            <a:r>
              <a:rPr lang="en-IE" sz="2000" dirty="0" smtClean="0"/>
              <a:t>A MOBILITY </a:t>
            </a:r>
            <a:r>
              <a:rPr lang="en-IE" sz="2000" dirty="0"/>
              <a:t>GRANT </a:t>
            </a:r>
            <a:r>
              <a:rPr lang="en-IE" sz="2000" dirty="0" smtClean="0"/>
              <a:t>may be available to </a:t>
            </a:r>
            <a:r>
              <a:rPr lang="en-IE" sz="2000" dirty="0"/>
              <a:t>assist with costs.</a:t>
            </a:r>
          </a:p>
          <a:p>
            <a:pPr algn="ctr">
              <a:lnSpc>
                <a:spcPct val="90000"/>
              </a:lnSpc>
              <a:buFontTx/>
              <a:buNone/>
            </a:pPr>
            <a:endParaRPr lang="en-IE" sz="2000" dirty="0"/>
          </a:p>
          <a:p>
            <a:pPr algn="ctr">
              <a:lnSpc>
                <a:spcPct val="90000"/>
              </a:lnSpc>
              <a:buFontTx/>
              <a:buNone/>
            </a:pPr>
            <a:endParaRPr lang="en-GB" sz="2000" dirty="0"/>
          </a:p>
          <a:p>
            <a:pPr algn="ctr">
              <a:lnSpc>
                <a:spcPct val="90000"/>
              </a:lnSpc>
              <a:buFontTx/>
              <a:buNone/>
            </a:pPr>
            <a:endParaRPr lang="en-GB" sz="2000" dirty="0"/>
          </a:p>
        </p:txBody>
      </p:sp>
      <p:pic>
        <p:nvPicPr>
          <p:cNvPr id="56324" name="Picture 4" descr="images"/>
          <p:cNvPicPr>
            <a:picLocks noChangeAspect="1" noChangeArrowheads="1"/>
          </p:cNvPicPr>
          <p:nvPr/>
        </p:nvPicPr>
        <p:blipFill>
          <a:blip r:embed="rId2" cstate="print"/>
          <a:srcRect/>
          <a:stretch>
            <a:fillRect/>
          </a:stretch>
        </p:blipFill>
        <p:spPr bwMode="auto">
          <a:xfrm>
            <a:off x="6659563" y="404813"/>
            <a:ext cx="1123950" cy="1076325"/>
          </a:xfrm>
          <a:prstGeom prst="rect">
            <a:avLst/>
          </a:prstGeom>
          <a:noFill/>
        </p:spPr>
      </p:pic>
    </p:spTree>
  </p:cSld>
  <p:clrMapOvr>
    <a:masterClrMapping/>
  </p:clrMapOvr>
  <p:transition advClick="0" advTm="30000">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6323">
                                            <p:txEl>
                                              <p:pRg st="0" end="0"/>
                                            </p:txEl>
                                          </p:spTgt>
                                        </p:tgtEl>
                                        <p:attrNameLst>
                                          <p:attrName>style.visibility</p:attrName>
                                        </p:attrNameLst>
                                      </p:cBhvr>
                                      <p:to>
                                        <p:strVal val="visible"/>
                                      </p:to>
                                    </p:set>
                                    <p:animEffect transition="in" filter="fade">
                                      <p:cBhvr>
                                        <p:cTn id="7" dur="1000">
                                          <p:stCondLst>
                                            <p:cond delay="0"/>
                                          </p:stCondLst>
                                        </p:cTn>
                                        <p:tgtEl>
                                          <p:spTgt spid="5632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56323">
                                            <p:txEl>
                                              <p:pRg st="3" end="3"/>
                                            </p:txEl>
                                          </p:spTgt>
                                        </p:tgtEl>
                                        <p:attrNameLst>
                                          <p:attrName>style.visibility</p:attrName>
                                        </p:attrNameLst>
                                      </p:cBhvr>
                                      <p:to>
                                        <p:strVal val="visible"/>
                                      </p:to>
                                    </p:set>
                                    <p:anim calcmode="lin" valueType="num">
                                      <p:cBhvr additive="base">
                                        <p:cTn id="12" dur="500" fill="hold"/>
                                        <p:tgtEl>
                                          <p:spTgt spid="56323">
                                            <p:txEl>
                                              <p:pRg st="3" end="3"/>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56323">
                                            <p:txEl>
                                              <p:pRg st="3" end="3"/>
                                            </p:txEl>
                                          </p:spTgt>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56323">
                                            <p:txEl>
                                              <p:pRg st="5" end="5"/>
                                            </p:txEl>
                                          </p:spTgt>
                                        </p:tgtEl>
                                        <p:attrNameLst>
                                          <p:attrName>style.visibility</p:attrName>
                                        </p:attrNameLst>
                                      </p:cBhvr>
                                      <p:to>
                                        <p:strVal val="visible"/>
                                      </p:to>
                                    </p:set>
                                    <p:anim calcmode="lin" valueType="num">
                                      <p:cBhvr additive="base">
                                        <p:cTn id="16" dur="500" fill="hold"/>
                                        <p:tgtEl>
                                          <p:spTgt spid="56323">
                                            <p:txEl>
                                              <p:pRg st="5" end="5"/>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56323">
                                            <p:txEl>
                                              <p:pRg st="5" end="5"/>
                                            </p:txEl>
                                          </p:spTgt>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56323">
                                            <p:txEl>
                                              <p:pRg st="7" end="7"/>
                                            </p:txEl>
                                          </p:spTgt>
                                        </p:tgtEl>
                                        <p:attrNameLst>
                                          <p:attrName>style.visibility</p:attrName>
                                        </p:attrNameLst>
                                      </p:cBhvr>
                                      <p:to>
                                        <p:strVal val="visible"/>
                                      </p:to>
                                    </p:set>
                                    <p:anim calcmode="lin" valueType="num">
                                      <p:cBhvr additive="base">
                                        <p:cTn id="20" dur="500" fill="hold"/>
                                        <p:tgtEl>
                                          <p:spTgt spid="56323">
                                            <p:txEl>
                                              <p:pRg st="7" end="7"/>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56323">
                                            <p:txEl>
                                              <p:pRg st="7" end="7"/>
                                            </p:txEl>
                                          </p:spTgt>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stCondLst>
                                    <p:cond delay="0"/>
                                  </p:stCondLst>
                                  <p:childTnLst>
                                    <p:set>
                                      <p:cBhvr>
                                        <p:cTn id="23" dur="1" fill="hold">
                                          <p:stCondLst>
                                            <p:cond delay="0"/>
                                          </p:stCondLst>
                                        </p:cTn>
                                        <p:tgtEl>
                                          <p:spTgt spid="56323">
                                            <p:txEl>
                                              <p:pRg st="9" end="9"/>
                                            </p:txEl>
                                          </p:spTgt>
                                        </p:tgtEl>
                                        <p:attrNameLst>
                                          <p:attrName>style.visibility</p:attrName>
                                        </p:attrNameLst>
                                      </p:cBhvr>
                                      <p:to>
                                        <p:strVal val="visible"/>
                                      </p:to>
                                    </p:set>
                                    <p:anim calcmode="lin" valueType="num">
                                      <p:cBhvr additive="base">
                                        <p:cTn id="24" dur="500" fill="hold"/>
                                        <p:tgtEl>
                                          <p:spTgt spid="56323">
                                            <p:txEl>
                                              <p:pRg st="9" end="9"/>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56323">
                                            <p:txEl>
                                              <p:pRg st="9" end="9"/>
                                            </p:txEl>
                                          </p:spTgt>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stCondLst>
                                    <p:cond delay="0"/>
                                  </p:stCondLst>
                                  <p:childTnLst>
                                    <p:set>
                                      <p:cBhvr>
                                        <p:cTn id="27" dur="1" fill="hold">
                                          <p:stCondLst>
                                            <p:cond delay="0"/>
                                          </p:stCondLst>
                                        </p:cTn>
                                        <p:tgtEl>
                                          <p:spTgt spid="56323">
                                            <p:txEl>
                                              <p:pRg st="11" end="11"/>
                                            </p:txEl>
                                          </p:spTgt>
                                        </p:tgtEl>
                                        <p:attrNameLst>
                                          <p:attrName>style.visibility</p:attrName>
                                        </p:attrNameLst>
                                      </p:cBhvr>
                                      <p:to>
                                        <p:strVal val="visible"/>
                                      </p:to>
                                    </p:set>
                                    <p:anim calcmode="lin" valueType="num">
                                      <p:cBhvr additive="base">
                                        <p:cTn id="28" dur="500" fill="hold"/>
                                        <p:tgtEl>
                                          <p:spTgt spid="56323">
                                            <p:txEl>
                                              <p:pRg st="11" end="11"/>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56323">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3"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24213" y="590550"/>
            <a:ext cx="2695575" cy="5676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17516006"/>
      </p:ext>
    </p:extLst>
  </p:cSld>
  <p:clrMapOvr>
    <a:masterClrMapping/>
  </p:clrMapOvr>
  <p:transition advClick="0" advTm="3000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en-IE" dirty="0">
                <a:solidFill>
                  <a:srgbClr val="6600FF"/>
                </a:solidFill>
              </a:rPr>
              <a:t>Who can go on Erasmus?</a:t>
            </a:r>
            <a:r>
              <a:rPr lang="en-IE" dirty="0"/>
              <a:t> </a:t>
            </a:r>
            <a:endParaRPr lang="en-US" dirty="0"/>
          </a:p>
        </p:txBody>
      </p:sp>
      <p:sp>
        <p:nvSpPr>
          <p:cNvPr id="26627" name="Rectangle 3"/>
          <p:cNvSpPr>
            <a:spLocks noGrp="1" noChangeArrowheads="1"/>
          </p:cNvSpPr>
          <p:nvPr>
            <p:ph type="body" idx="1"/>
          </p:nvPr>
        </p:nvSpPr>
        <p:spPr/>
        <p:txBody>
          <a:bodyPr/>
          <a:lstStyle/>
          <a:p>
            <a:r>
              <a:rPr lang="en-IE" dirty="0" smtClean="0"/>
              <a:t>Regardless of nationality, any registered student at </a:t>
            </a:r>
            <a:r>
              <a:rPr lang="en-IE" dirty="0"/>
              <a:t>NUI </a:t>
            </a:r>
            <a:r>
              <a:rPr lang="en-IE" dirty="0" smtClean="0"/>
              <a:t>Galway who has completed 1 full year of study is </a:t>
            </a:r>
            <a:r>
              <a:rPr lang="en-IE" b="1" dirty="0" smtClean="0"/>
              <a:t>eligible</a:t>
            </a:r>
            <a:r>
              <a:rPr lang="en-IE" dirty="0" smtClean="0"/>
              <a:t> </a:t>
            </a:r>
            <a:r>
              <a:rPr lang="en-IE" b="1" dirty="0"/>
              <a:t>to </a:t>
            </a:r>
            <a:r>
              <a:rPr lang="en-IE" b="1" dirty="0" smtClean="0"/>
              <a:t>apply for Erasmus.</a:t>
            </a:r>
            <a:endParaRPr lang="en-IE" b="1" dirty="0"/>
          </a:p>
          <a:p>
            <a:endParaRPr lang="en-IE" sz="2800" dirty="0"/>
          </a:p>
          <a:p>
            <a:r>
              <a:rPr lang="en-IE" dirty="0"/>
              <a:t>Non-Irish European citizens will not </a:t>
            </a:r>
            <a:r>
              <a:rPr lang="en-IE" dirty="0" smtClean="0"/>
              <a:t>normally be </a:t>
            </a:r>
            <a:r>
              <a:rPr lang="en-IE" dirty="0"/>
              <a:t>nominated to study in their birth </a:t>
            </a:r>
            <a:r>
              <a:rPr lang="en-IE" dirty="0" smtClean="0"/>
              <a:t>country.</a:t>
            </a:r>
          </a:p>
          <a:p>
            <a:pPr>
              <a:buFontTx/>
              <a:buNone/>
            </a:pPr>
            <a:endParaRPr lang="en-US" dirty="0"/>
          </a:p>
        </p:txBody>
      </p:sp>
    </p:spTree>
  </p:cSld>
  <p:clrMapOvr>
    <a:masterClrMapping/>
  </p:clrMapOvr>
  <p:transition advClick="0" advTm="30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6626"/>
                                        </p:tgtEl>
                                        <p:attrNameLst>
                                          <p:attrName>style.visibility</p:attrName>
                                        </p:attrNameLst>
                                      </p:cBhvr>
                                      <p:to>
                                        <p:strVal val="visible"/>
                                      </p:to>
                                    </p:set>
                                    <p:animEffect transition="in" filter="fade">
                                      <p:cBhvr>
                                        <p:cTn id="7" dur="2000"/>
                                        <p:tgtEl>
                                          <p:spTgt spid="2662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6627">
                                            <p:txEl>
                                              <p:pRg st="0" end="0"/>
                                            </p:txEl>
                                          </p:spTgt>
                                        </p:tgtEl>
                                        <p:attrNameLst>
                                          <p:attrName>style.visibility</p:attrName>
                                        </p:attrNameLst>
                                      </p:cBhvr>
                                      <p:to>
                                        <p:strVal val="visible"/>
                                      </p:to>
                                    </p:set>
                                    <p:anim calcmode="lin" valueType="num">
                                      <p:cBhvr additive="base">
                                        <p:cTn id="12" dur="500" fill="hold"/>
                                        <p:tgtEl>
                                          <p:spTgt spid="2662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2662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26627">
                                            <p:txEl>
                                              <p:pRg st="2" end="2"/>
                                            </p:txEl>
                                          </p:spTgt>
                                        </p:tgtEl>
                                        <p:attrNameLst>
                                          <p:attrName>style.visibility</p:attrName>
                                        </p:attrNameLst>
                                      </p:cBhvr>
                                      <p:to>
                                        <p:strVal val="visible"/>
                                      </p:to>
                                    </p:set>
                                    <p:anim calcmode="lin" valueType="num">
                                      <p:cBhvr additive="base">
                                        <p:cTn id="18" dur="500" fill="hold"/>
                                        <p:tgtEl>
                                          <p:spTgt spid="26627">
                                            <p:txEl>
                                              <p:pRg st="2" end="2"/>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2662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6" grpId="0"/>
      <p:bldP spid="26627" grpId="0" build="p"/>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IE" sz="4000" dirty="0">
                <a:solidFill>
                  <a:srgbClr val="6600FF"/>
                </a:solidFill>
              </a:rPr>
              <a:t>The Advantages of </a:t>
            </a:r>
            <a:r>
              <a:rPr lang="en-IE" sz="4000" dirty="0" smtClean="0">
                <a:solidFill>
                  <a:srgbClr val="6600FF"/>
                </a:solidFill>
              </a:rPr>
              <a:t>Study Abroad</a:t>
            </a:r>
            <a:endParaRPr lang="en-US" sz="4000" dirty="0">
              <a:solidFill>
                <a:srgbClr val="6600FF"/>
              </a:solidFill>
            </a:endParaRPr>
          </a:p>
        </p:txBody>
      </p:sp>
      <p:sp>
        <p:nvSpPr>
          <p:cNvPr id="13315" name="Rectangle 3"/>
          <p:cNvSpPr>
            <a:spLocks noGrp="1" noChangeArrowheads="1"/>
          </p:cNvSpPr>
          <p:nvPr>
            <p:ph type="body" idx="1"/>
          </p:nvPr>
        </p:nvSpPr>
        <p:spPr/>
        <p:txBody>
          <a:bodyPr/>
          <a:lstStyle/>
          <a:p>
            <a:r>
              <a:rPr lang="en-IE" dirty="0"/>
              <a:t>Academic development</a:t>
            </a:r>
          </a:p>
          <a:p>
            <a:r>
              <a:rPr lang="en-IE" dirty="0"/>
              <a:t>Personal development</a:t>
            </a:r>
          </a:p>
          <a:p>
            <a:r>
              <a:rPr lang="en-IE" dirty="0"/>
              <a:t>Cultural and social aspects:</a:t>
            </a:r>
          </a:p>
          <a:p>
            <a:pPr lvl="1"/>
            <a:r>
              <a:rPr lang="en-IE" dirty="0"/>
              <a:t>Get to know another country &amp; its culture</a:t>
            </a:r>
          </a:p>
          <a:p>
            <a:pPr lvl="1"/>
            <a:r>
              <a:rPr lang="en-IE" dirty="0"/>
              <a:t>Perhaps learn some of the language</a:t>
            </a:r>
          </a:p>
          <a:p>
            <a:pPr lvl="1"/>
            <a:r>
              <a:rPr lang="en-IE" dirty="0"/>
              <a:t>Make new friends</a:t>
            </a:r>
          </a:p>
          <a:p>
            <a:pPr lvl="1"/>
            <a:r>
              <a:rPr lang="en-IE" dirty="0"/>
              <a:t>Expand your horizons….  </a:t>
            </a:r>
          </a:p>
          <a:p>
            <a:r>
              <a:rPr lang="en-IE" dirty="0"/>
              <a:t>A positive addition to your CV                      </a:t>
            </a:r>
          </a:p>
        </p:txBody>
      </p:sp>
    </p:spTree>
  </p:cSld>
  <p:clrMapOvr>
    <a:masterClrMapping/>
  </p:clrMapOvr>
  <p:transition advClick="0" advTm="30000">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13314"/>
                                        </p:tgtEl>
                                        <p:attrNameLst>
                                          <p:attrName>style.visibility</p:attrName>
                                        </p:attrNameLst>
                                      </p:cBhvr>
                                      <p:to>
                                        <p:strVal val="visible"/>
                                      </p:to>
                                    </p:set>
                                    <p:animEffect transition="in" filter="fade">
                                      <p:cBhvr>
                                        <p:cTn id="7" dur="1000"/>
                                        <p:tgtEl>
                                          <p:spTgt spid="13314"/>
                                        </p:tgtEl>
                                      </p:cBhvr>
                                    </p:animEffect>
                                    <p:anim calcmode="lin" valueType="num">
                                      <p:cBhvr>
                                        <p:cTn id="8" dur="1000" fill="hold"/>
                                        <p:tgtEl>
                                          <p:spTgt spid="13314"/>
                                        </p:tgtEl>
                                        <p:attrNameLst>
                                          <p:attrName>ppt_x</p:attrName>
                                        </p:attrNameLst>
                                      </p:cBhvr>
                                      <p:tavLst>
                                        <p:tav tm="0">
                                          <p:val>
                                            <p:strVal val="#ppt_x"/>
                                          </p:val>
                                        </p:tav>
                                        <p:tav tm="100000">
                                          <p:val>
                                            <p:strVal val="#ppt_x"/>
                                          </p:val>
                                        </p:tav>
                                      </p:tavLst>
                                    </p:anim>
                                    <p:anim calcmode="lin" valueType="num">
                                      <p:cBhvr>
                                        <p:cTn id="9" dur="898" decel="100000" fill="hold"/>
                                        <p:tgtEl>
                                          <p:spTgt spid="13314"/>
                                        </p:tgtEl>
                                        <p:attrNameLst>
                                          <p:attrName>ppt_y</p:attrName>
                                        </p:attrNameLst>
                                      </p:cBhvr>
                                      <p:tavLst>
                                        <p:tav tm="0">
                                          <p:val>
                                            <p:strVal val="#ppt_y+1"/>
                                          </p:val>
                                        </p:tav>
                                        <p:tav tm="100000">
                                          <p:val>
                                            <p:strVal val="#ppt_y-.03"/>
                                          </p:val>
                                        </p:tav>
                                      </p:tavLst>
                                    </p:anim>
                                    <p:anim calcmode="lin" valueType="num">
                                      <p:cBhvr>
                                        <p:cTn id="10" dur="100" accel="100000" fill="hold">
                                          <p:stCondLst>
                                            <p:cond delay="898"/>
                                          </p:stCondLst>
                                        </p:cTn>
                                        <p:tgtEl>
                                          <p:spTgt spid="13314"/>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315">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315">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315">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3315">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3315">
                                            <p:txEl>
                                              <p:pRg st="4" end="4"/>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3315">
                                            <p:txEl>
                                              <p:pRg st="5" end="5"/>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3315">
                                            <p:txEl>
                                              <p:pRg st="6" end="6"/>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3315">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sz="3600" dirty="0" smtClean="0">
                <a:solidFill>
                  <a:srgbClr val="6600FF"/>
                </a:solidFill>
              </a:rPr>
              <a:t>What </a:t>
            </a:r>
            <a:r>
              <a:rPr lang="en-IE" sz="3600" dirty="0" smtClean="0">
                <a:solidFill>
                  <a:srgbClr val="6600FF"/>
                </a:solidFill>
              </a:rPr>
              <a:t>do former </a:t>
            </a:r>
            <a:r>
              <a:rPr lang="en-IE" sz="3600" dirty="0" smtClean="0">
                <a:solidFill>
                  <a:srgbClr val="6600FF"/>
                </a:solidFill>
              </a:rPr>
              <a:t>Erasmus students </a:t>
            </a:r>
            <a:r>
              <a:rPr lang="en-IE" sz="3600" dirty="0" smtClean="0">
                <a:solidFill>
                  <a:srgbClr val="6600FF"/>
                </a:solidFill>
              </a:rPr>
              <a:t>say?</a:t>
            </a:r>
            <a:endParaRPr lang="en-IE" sz="3600" dirty="0">
              <a:solidFill>
                <a:srgbClr val="6600FF"/>
              </a:solidFill>
            </a:endParaRPr>
          </a:p>
        </p:txBody>
      </p:sp>
      <p:sp>
        <p:nvSpPr>
          <p:cNvPr id="3" name="Content Placeholder 2"/>
          <p:cNvSpPr>
            <a:spLocks noGrp="1"/>
          </p:cNvSpPr>
          <p:nvPr>
            <p:ph idx="1"/>
          </p:nvPr>
        </p:nvSpPr>
        <p:spPr/>
        <p:txBody>
          <a:bodyPr/>
          <a:lstStyle/>
          <a:p>
            <a:pPr algn="ctr">
              <a:buNone/>
            </a:pPr>
            <a:r>
              <a:rPr lang="en-US" i="1" dirty="0" smtClean="0"/>
              <a:t>“I have become more independent and have had time to decide on the possible paths I wish to take once I finish my degree.</a:t>
            </a:r>
            <a:endParaRPr lang="en-IE" i="1" dirty="0" smtClean="0"/>
          </a:p>
          <a:p>
            <a:pPr algn="ctr">
              <a:buNone/>
            </a:pPr>
            <a:r>
              <a:rPr lang="en-US" i="1" dirty="0" smtClean="0"/>
              <a:t>Enjoy every single minute; it is a chance of a lifetime. You will have so many memories and friends from this.”</a:t>
            </a:r>
          </a:p>
          <a:p>
            <a:pPr>
              <a:buNone/>
            </a:pPr>
            <a:endParaRPr lang="en-US" dirty="0" smtClean="0"/>
          </a:p>
          <a:p>
            <a:pPr algn="ctr">
              <a:buNone/>
            </a:pPr>
            <a:r>
              <a:rPr lang="en-US" sz="2800" b="1" dirty="0" smtClean="0"/>
              <a:t>Katrina Nee</a:t>
            </a:r>
            <a:r>
              <a:rPr lang="en-US" sz="2800" dirty="0" smtClean="0"/>
              <a:t>, who studied Soc. &amp; Pol. and English at </a:t>
            </a:r>
            <a:r>
              <a:rPr lang="en-US" sz="2800" dirty="0" err="1" smtClean="0"/>
              <a:t>Abo</a:t>
            </a:r>
            <a:r>
              <a:rPr lang="en-US" sz="2800" dirty="0" smtClean="0"/>
              <a:t> </a:t>
            </a:r>
            <a:r>
              <a:rPr lang="en-US" sz="2800" dirty="0" err="1" smtClean="0"/>
              <a:t>Akademi</a:t>
            </a:r>
            <a:r>
              <a:rPr lang="en-US" sz="2800" dirty="0" smtClean="0"/>
              <a:t> University, Finland</a:t>
            </a:r>
            <a:endParaRPr lang="en-IE" sz="2800" dirty="0" smtClean="0"/>
          </a:p>
          <a:p>
            <a:endParaRPr lang="en-IE" dirty="0"/>
          </a:p>
        </p:txBody>
      </p:sp>
    </p:spTree>
  </p:cSld>
  <p:clrMapOvr>
    <a:masterClrMapping/>
  </p:clrMapOvr>
  <p:transition advClick="0" advTm="3000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600000">
            <a:off x="-10834" y="400798"/>
            <a:ext cx="3168410" cy="2112273"/>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420000">
            <a:off x="6228184" y="179894"/>
            <a:ext cx="2784309" cy="2088232"/>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27495" y="3573016"/>
            <a:ext cx="4047086" cy="3035315"/>
          </a:xfrm>
          <a:prstGeom prst="rect">
            <a:avLst/>
          </a:prstGeom>
          <a:effectLst>
            <a:glow rad="63500">
              <a:schemeClr val="accent2">
                <a:satMod val="175000"/>
                <a:alpha val="40000"/>
              </a:schemeClr>
            </a:glow>
            <a:softEdge rad="12700"/>
          </a:effectLst>
        </p:spPr>
      </p:pic>
      <p:sp>
        <p:nvSpPr>
          <p:cNvPr id="7" name="Rectangle 6"/>
          <p:cNvSpPr/>
          <p:nvPr/>
        </p:nvSpPr>
        <p:spPr>
          <a:xfrm>
            <a:off x="1" y="3084924"/>
            <a:ext cx="5027494" cy="3693319"/>
          </a:xfrm>
          <a:prstGeom prst="rect">
            <a:avLst/>
          </a:prstGeom>
        </p:spPr>
        <p:txBody>
          <a:bodyPr wrap="square">
            <a:spAutoFit/>
          </a:bodyPr>
          <a:lstStyle/>
          <a:p>
            <a:endParaRPr lang="en-IE" sz="1600" dirty="0" smtClean="0"/>
          </a:p>
          <a:p>
            <a:r>
              <a:rPr lang="en-IE" sz="1600" dirty="0" smtClean="0"/>
              <a:t>I </a:t>
            </a:r>
            <a:r>
              <a:rPr lang="en-IE" sz="1600" dirty="0"/>
              <a:t>feel like Erasmus really added to my degree and to who I am as a person.</a:t>
            </a:r>
          </a:p>
          <a:p>
            <a:r>
              <a:rPr lang="en-IE" sz="1600" dirty="0"/>
              <a:t>There will be work but it'll be rewarding, you get out of it what you put in.</a:t>
            </a:r>
          </a:p>
          <a:p>
            <a:r>
              <a:rPr lang="en-IE" sz="1600" dirty="0"/>
              <a:t>The modules I took added more variety to my education and this definitely benefitted me for final year. </a:t>
            </a:r>
          </a:p>
          <a:p>
            <a:pPr>
              <a:spcBef>
                <a:spcPts val="600"/>
              </a:spcBef>
            </a:pPr>
            <a:r>
              <a:rPr lang="en-IE" sz="1600" dirty="0" smtClean="0"/>
              <a:t>Living </a:t>
            </a:r>
            <a:r>
              <a:rPr lang="en-IE" sz="1600" dirty="0"/>
              <a:t>abroad certainly adds to your perspective and your </a:t>
            </a:r>
            <a:r>
              <a:rPr lang="en-IE" sz="1600" dirty="0" smtClean="0"/>
              <a:t>network. </a:t>
            </a:r>
            <a:r>
              <a:rPr lang="en-IE" sz="1600" dirty="0"/>
              <a:t>I am still in contact with many of the people I met. Adapting to a different lifestyle is challenging but that's what's encourages growth.</a:t>
            </a:r>
          </a:p>
          <a:p>
            <a:pPr>
              <a:spcBef>
                <a:spcPts val="600"/>
              </a:spcBef>
            </a:pPr>
            <a:r>
              <a:rPr lang="en-IE" sz="1600" dirty="0" smtClean="0"/>
              <a:t>At </a:t>
            </a:r>
            <a:r>
              <a:rPr lang="en-IE" sz="1600" dirty="0"/>
              <a:t>its </a:t>
            </a:r>
            <a:r>
              <a:rPr lang="en-IE" sz="1600" dirty="0" smtClean="0"/>
              <a:t>core,</a:t>
            </a:r>
            <a:r>
              <a:rPr lang="en-IE" sz="1600" dirty="0"/>
              <a:t> I believe Erasmus is about </a:t>
            </a:r>
            <a:r>
              <a:rPr lang="en-IE" sz="1600" dirty="0" smtClean="0"/>
              <a:t>being </a:t>
            </a:r>
            <a:r>
              <a:rPr lang="en-IE" sz="1600" dirty="0"/>
              <a:t>able to learn, experience and thrive."</a:t>
            </a:r>
          </a:p>
        </p:txBody>
      </p:sp>
      <p:sp>
        <p:nvSpPr>
          <p:cNvPr id="9" name="Title 1"/>
          <p:cNvSpPr txBox="1">
            <a:spLocks/>
          </p:cNvSpPr>
          <p:nvPr/>
        </p:nvSpPr>
        <p:spPr bwMode="auto">
          <a:xfrm rot="20933123">
            <a:off x="193847" y="2267987"/>
            <a:ext cx="1801854" cy="324036"/>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rtl="0" fontAlgn="base">
              <a:spcBef>
                <a:spcPct val="0"/>
              </a:spcBef>
              <a:spcAft>
                <a:spcPct val="0"/>
              </a:spcAft>
              <a:defRPr sz="2000" b="1">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r>
              <a:rPr lang="en-IE" sz="1200" i="1" kern="0" dirty="0" smtClean="0">
                <a:solidFill>
                  <a:schemeClr val="bg1"/>
                </a:solidFill>
              </a:rPr>
              <a:t>City Scene, Utrecht</a:t>
            </a:r>
            <a:endParaRPr lang="en-IE" sz="1200" i="1" kern="0" dirty="0">
              <a:solidFill>
                <a:schemeClr val="bg1"/>
              </a:solidFill>
            </a:endParaRPr>
          </a:p>
        </p:txBody>
      </p:sp>
      <p:sp>
        <p:nvSpPr>
          <p:cNvPr id="10" name="Title 1"/>
          <p:cNvSpPr txBox="1">
            <a:spLocks/>
          </p:cNvSpPr>
          <p:nvPr/>
        </p:nvSpPr>
        <p:spPr bwMode="auto">
          <a:xfrm rot="411798">
            <a:off x="6536561" y="1827122"/>
            <a:ext cx="2167554" cy="324036"/>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rtl="0" fontAlgn="base">
              <a:spcBef>
                <a:spcPct val="0"/>
              </a:spcBef>
              <a:spcAft>
                <a:spcPct val="0"/>
              </a:spcAft>
              <a:defRPr sz="2000" b="1">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r>
              <a:rPr lang="en-IE" sz="1200" i="1" kern="0" dirty="0" smtClean="0">
                <a:solidFill>
                  <a:schemeClr val="bg1"/>
                </a:solidFill>
              </a:rPr>
              <a:t>Student Accommodation</a:t>
            </a:r>
            <a:endParaRPr lang="en-IE" sz="1200" i="1" kern="0" dirty="0">
              <a:solidFill>
                <a:schemeClr val="bg1"/>
              </a:solidFill>
            </a:endParaRPr>
          </a:p>
        </p:txBody>
      </p:sp>
      <p:sp>
        <p:nvSpPr>
          <p:cNvPr id="11" name="Rectangle 10"/>
          <p:cNvSpPr/>
          <p:nvPr/>
        </p:nvSpPr>
        <p:spPr>
          <a:xfrm>
            <a:off x="3316904" y="404664"/>
            <a:ext cx="2794411" cy="923330"/>
          </a:xfrm>
          <a:prstGeom prst="rect">
            <a:avLst/>
          </a:prstGeom>
        </p:spPr>
        <p:txBody>
          <a:bodyPr wrap="square">
            <a:spAutoFit/>
          </a:bodyPr>
          <a:lstStyle/>
          <a:p>
            <a:r>
              <a:rPr lang="en-IE" dirty="0" smtClean="0"/>
              <a:t>“ 'You </a:t>
            </a:r>
            <a:r>
              <a:rPr lang="en-IE" dirty="0"/>
              <a:t>have to go there to know there' and that's the truth about </a:t>
            </a:r>
            <a:r>
              <a:rPr lang="en-IE" dirty="0" smtClean="0"/>
              <a:t>Erasmus.”</a:t>
            </a:r>
            <a:endParaRPr lang="en-IE" dirty="0"/>
          </a:p>
        </p:txBody>
      </p:sp>
      <p:sp>
        <p:nvSpPr>
          <p:cNvPr id="12" name="Rectangle 11"/>
          <p:cNvSpPr/>
          <p:nvPr/>
        </p:nvSpPr>
        <p:spPr>
          <a:xfrm>
            <a:off x="3491879" y="1456934"/>
            <a:ext cx="2619435" cy="1323439"/>
          </a:xfrm>
          <a:prstGeom prst="rect">
            <a:avLst/>
          </a:prstGeom>
        </p:spPr>
        <p:txBody>
          <a:bodyPr wrap="square">
            <a:spAutoFit/>
          </a:bodyPr>
          <a:lstStyle/>
          <a:p>
            <a:r>
              <a:rPr lang="en-IE" sz="2000" b="1" dirty="0"/>
              <a:t>Chris Connors, </a:t>
            </a:r>
            <a:br>
              <a:rPr lang="en-IE" sz="2000" b="1" dirty="0"/>
            </a:br>
            <a:r>
              <a:rPr lang="en-IE" sz="2000" b="1" dirty="0" smtClean="0"/>
              <a:t>Erasmus </a:t>
            </a:r>
            <a:r>
              <a:rPr lang="en-IE" sz="2000" b="1" dirty="0"/>
              <a:t>in Utrecht, The Netherlands, 2016/17</a:t>
            </a:r>
          </a:p>
        </p:txBody>
      </p:sp>
    </p:spTree>
    <p:extLst>
      <p:ext uri="{BB962C8B-B14F-4D97-AF65-F5344CB8AC3E}">
        <p14:creationId xmlns:p14="http://schemas.microsoft.com/office/powerpoint/2010/main" val="810412904"/>
      </p:ext>
    </p:extLst>
  </p:cSld>
  <p:clrMapOvr>
    <a:masterClrMapping/>
  </p:clrMapOvr>
  <p:transition advClick="0" advTm="3000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55776" y="3223895"/>
            <a:ext cx="4320480" cy="648072"/>
          </a:xfrm>
        </p:spPr>
        <p:txBody>
          <a:bodyPr/>
          <a:lstStyle/>
          <a:p>
            <a:r>
              <a:rPr lang="en-IE" dirty="0" smtClean="0"/>
              <a:t>Hannah Molloy, </a:t>
            </a:r>
            <a:br>
              <a:rPr lang="en-IE" dirty="0" smtClean="0"/>
            </a:br>
            <a:r>
              <a:rPr lang="en-IE" sz="1600" dirty="0" smtClean="0"/>
              <a:t>on</a:t>
            </a:r>
            <a:r>
              <a:rPr lang="en-IE" sz="1800" dirty="0" smtClean="0"/>
              <a:t> </a:t>
            </a:r>
            <a:r>
              <a:rPr lang="en-IE" sz="1600" dirty="0" smtClean="0"/>
              <a:t>Erasmus in Leuven, Belgium, 2016/17</a:t>
            </a:r>
            <a:endParaRPr lang="en-IE" sz="1600" dirty="0"/>
          </a:p>
        </p:txBody>
      </p:sp>
      <p:sp>
        <p:nvSpPr>
          <p:cNvPr id="4" name="Text Placeholder 3"/>
          <p:cNvSpPr>
            <a:spLocks noGrp="1"/>
          </p:cNvSpPr>
          <p:nvPr>
            <p:ph type="body" sz="half" idx="2"/>
          </p:nvPr>
        </p:nvSpPr>
        <p:spPr>
          <a:xfrm>
            <a:off x="4572000" y="836713"/>
            <a:ext cx="4392488" cy="2491388"/>
          </a:xfrm>
        </p:spPr>
        <p:txBody>
          <a:bodyPr/>
          <a:lstStyle/>
          <a:p>
            <a:r>
              <a:rPr lang="en-IE" sz="1600" dirty="0" smtClean="0"/>
              <a:t>Leuven</a:t>
            </a:r>
            <a:endParaRPr lang="en-IE" dirty="0"/>
          </a:p>
        </p:txBody>
      </p:sp>
      <p:sp>
        <p:nvSpPr>
          <p:cNvPr id="6" name="TextBox 5"/>
          <p:cNvSpPr txBox="1"/>
          <p:nvPr/>
        </p:nvSpPr>
        <p:spPr>
          <a:xfrm>
            <a:off x="-36512" y="3933056"/>
            <a:ext cx="9180512" cy="3323987"/>
          </a:xfrm>
          <a:prstGeom prst="rect">
            <a:avLst/>
          </a:prstGeom>
          <a:noFill/>
        </p:spPr>
        <p:txBody>
          <a:bodyPr wrap="square" rtlCol="0">
            <a:spAutoFit/>
          </a:bodyPr>
          <a:lstStyle/>
          <a:p>
            <a:r>
              <a:rPr lang="en-IE" sz="1600" dirty="0" smtClean="0">
                <a:latin typeface="Comic Sans MS" panose="030F0702030302020204" pitchFamily="66" charset="0"/>
              </a:rPr>
              <a:t>Leuven definitely </a:t>
            </a:r>
            <a:r>
              <a:rPr lang="en-IE" sz="1600" dirty="0">
                <a:latin typeface="Comic Sans MS" panose="030F0702030302020204" pitchFamily="66" charset="0"/>
              </a:rPr>
              <a:t>has some similarities to Galway, being a university city too. It has a great going-out scene, but KU Leuven itself offers loads more than just going out, and it has excellent services for exchange students.  Be prepared to cycle here though as everyone here does! </a:t>
            </a:r>
            <a:r>
              <a:rPr lang="en-IE" sz="1600" dirty="0" smtClean="0">
                <a:latin typeface="Comic Sans MS" panose="030F0702030302020204" pitchFamily="66" charset="0"/>
              </a:rPr>
              <a:t> It </a:t>
            </a:r>
            <a:r>
              <a:rPr lang="en-IE" sz="1600" dirty="0">
                <a:latin typeface="Comic Sans MS" panose="030F0702030302020204" pitchFamily="66" charset="0"/>
              </a:rPr>
              <a:t>is one of the things I love about the place! </a:t>
            </a:r>
            <a:r>
              <a:rPr lang="en-IE" sz="1600" dirty="0" smtClean="0">
                <a:latin typeface="Comic Sans MS" panose="030F0702030302020204" pitchFamily="66" charset="0"/>
              </a:rPr>
              <a:t> Their </a:t>
            </a:r>
            <a:r>
              <a:rPr lang="en-IE" sz="1600" dirty="0">
                <a:latin typeface="Comic Sans MS" panose="030F0702030302020204" pitchFamily="66" charset="0"/>
              </a:rPr>
              <a:t>international student society offers numerous trips around Belgium. </a:t>
            </a:r>
            <a:endParaRPr lang="en-IE" sz="1600" dirty="0" smtClean="0">
              <a:latin typeface="Comic Sans MS" panose="030F0702030302020204" pitchFamily="66" charset="0"/>
            </a:endParaRPr>
          </a:p>
          <a:p>
            <a:r>
              <a:rPr lang="en-IE" sz="1600" dirty="0" smtClean="0">
                <a:latin typeface="Comic Sans MS" panose="030F0702030302020204" pitchFamily="66" charset="0"/>
              </a:rPr>
              <a:t>Travel </a:t>
            </a:r>
            <a:r>
              <a:rPr lang="en-IE" sz="1600" dirty="0">
                <a:latin typeface="Comic Sans MS" panose="030F0702030302020204" pitchFamily="66" charset="0"/>
              </a:rPr>
              <a:t>is an essential when you are on Erasmus. </a:t>
            </a:r>
            <a:r>
              <a:rPr lang="en-IE" sz="1600" dirty="0" smtClean="0">
                <a:latin typeface="Comic Sans MS" panose="030F0702030302020204" pitchFamily="66" charset="0"/>
              </a:rPr>
              <a:t> I </a:t>
            </a:r>
            <a:r>
              <a:rPr lang="en-IE" sz="1600" dirty="0">
                <a:latin typeface="Comic Sans MS" panose="030F0702030302020204" pitchFamily="66" charset="0"/>
              </a:rPr>
              <a:t>myself have been to the Netherlands, all over Belgium and I’ve been to the Christmas markets in Cologne, Germany, which I think is a must-see. </a:t>
            </a:r>
            <a:r>
              <a:rPr lang="en-IE" sz="1600" dirty="0" smtClean="0">
                <a:latin typeface="Comic Sans MS" panose="030F0702030302020204" pitchFamily="66" charset="0"/>
              </a:rPr>
              <a:t> I'm </a:t>
            </a:r>
            <a:r>
              <a:rPr lang="en-IE" sz="1600" dirty="0">
                <a:latin typeface="Comic Sans MS" panose="030F0702030302020204" pitchFamily="66" charset="0"/>
              </a:rPr>
              <a:t>afraid Galway Christmas market just can't compare! </a:t>
            </a:r>
            <a:r>
              <a:rPr lang="en-IE" sz="1600" dirty="0" smtClean="0">
                <a:latin typeface="Comic Sans MS" panose="030F0702030302020204" pitchFamily="66" charset="0"/>
              </a:rPr>
              <a:t> I </a:t>
            </a:r>
            <a:r>
              <a:rPr lang="en-IE" sz="1600" dirty="0">
                <a:latin typeface="Comic Sans MS" panose="030F0702030302020204" pitchFamily="66" charset="0"/>
              </a:rPr>
              <a:t>plan to travel more in Semester 2 too! </a:t>
            </a:r>
            <a:r>
              <a:rPr lang="en-IE" sz="1600" dirty="0" smtClean="0">
                <a:latin typeface="Comic Sans MS" panose="030F0702030302020204" pitchFamily="66" charset="0"/>
              </a:rPr>
              <a:t> The </a:t>
            </a:r>
            <a:r>
              <a:rPr lang="en-IE" sz="1600" dirty="0">
                <a:latin typeface="Comic Sans MS" panose="030F0702030302020204" pitchFamily="66" charset="0"/>
              </a:rPr>
              <a:t>close proximity to the European Quarter is also very interesting and offers a lot of opportunities to students, if you are interested in the EU. </a:t>
            </a:r>
            <a:r>
              <a:rPr lang="en-IE" sz="1600" dirty="0" smtClean="0">
                <a:latin typeface="Comic Sans MS" panose="030F0702030302020204" pitchFamily="66" charset="0"/>
              </a:rPr>
              <a:t> However </a:t>
            </a:r>
            <a:r>
              <a:rPr lang="en-IE" sz="1600" dirty="0">
                <a:latin typeface="Comic Sans MS" panose="030F0702030302020204" pitchFamily="66" charset="0"/>
              </a:rPr>
              <a:t>if not there is still loads to do here! </a:t>
            </a:r>
            <a:r>
              <a:rPr lang="en-IE" sz="1600" dirty="0" smtClean="0">
                <a:latin typeface="Comic Sans MS" panose="030F0702030302020204" pitchFamily="66" charset="0"/>
              </a:rPr>
              <a:t> I </a:t>
            </a:r>
            <a:r>
              <a:rPr lang="en-IE" sz="1600" dirty="0">
                <a:latin typeface="Comic Sans MS" panose="030F0702030302020204" pitchFamily="66" charset="0"/>
              </a:rPr>
              <a:t>would highly recommend KU Leuven.</a:t>
            </a:r>
          </a:p>
          <a:p>
            <a:r>
              <a:rPr lang="en-GB" sz="1600" spc="100" dirty="0" smtClean="0">
                <a:latin typeface="Comic Sans MS" panose="030F0702030302020204" pitchFamily="66" charset="0"/>
              </a:rPr>
              <a:t> </a:t>
            </a:r>
            <a:endParaRPr lang="en-IE" sz="1600" spc="100" dirty="0">
              <a:latin typeface="Comic Sans MS" panose="030F0702030302020204" pitchFamily="66" charset="0"/>
            </a:endParaRPr>
          </a:p>
          <a:p>
            <a:endParaRPr lang="en-IE" dirty="0"/>
          </a:p>
        </p:txBody>
      </p:sp>
      <p:pic>
        <p:nvPicPr>
          <p:cNvPr id="7" name="Picture 6" descr="C:\Users\0010571s\AppData\Local\Microsoft\Windows\Temporary Internet Files\Content.Outlook\EM99U1GB\eu parliament.jpg"/>
          <p:cNvPicPr/>
          <p:nvPr/>
        </p:nvPicPr>
        <p:blipFill>
          <a:blip r:embed="rId2">
            <a:extLst>
              <a:ext uri="{28A0092B-C50C-407E-A947-70E740481C1C}">
                <a14:useLocalDpi xmlns:a14="http://schemas.microsoft.com/office/drawing/2010/main" val="0"/>
              </a:ext>
            </a:extLst>
          </a:blip>
          <a:srcRect/>
          <a:stretch>
            <a:fillRect/>
          </a:stretch>
        </p:blipFill>
        <p:spPr bwMode="auto">
          <a:xfrm>
            <a:off x="1706245" y="0"/>
            <a:ext cx="5731510" cy="3223895"/>
          </a:xfrm>
          <a:prstGeom prst="rect">
            <a:avLst/>
          </a:prstGeom>
          <a:noFill/>
          <a:ln>
            <a:noFill/>
          </a:ln>
        </p:spPr>
      </p:pic>
      <p:pic>
        <p:nvPicPr>
          <p:cNvPr id="10" name="Picture 9" descr="C:\Users\0010571s\AppData\Local\Microsoft\Windows\Temporary Internet Files\Content.Outlook\EM99U1GB\city hall.jpg"/>
          <p:cNvPicPr/>
          <p:nvPr/>
        </p:nvPicPr>
        <p:blipFill>
          <a:blip r:embed="rId3">
            <a:extLst>
              <a:ext uri="{28A0092B-C50C-407E-A947-70E740481C1C}">
                <a14:useLocalDpi xmlns:a14="http://schemas.microsoft.com/office/drawing/2010/main" val="0"/>
              </a:ext>
            </a:extLst>
          </a:blip>
          <a:srcRect/>
          <a:stretch>
            <a:fillRect/>
          </a:stretch>
        </p:blipFill>
        <p:spPr bwMode="auto">
          <a:xfrm rot="-180000">
            <a:off x="158127" y="-3527"/>
            <a:ext cx="1857375" cy="2476500"/>
          </a:xfrm>
          <a:prstGeom prst="rect">
            <a:avLst/>
          </a:prstGeom>
          <a:noFill/>
          <a:ln>
            <a:noFill/>
          </a:ln>
          <a:effectLst>
            <a:glow rad="76200">
              <a:srgbClr val="FFC000"/>
            </a:glow>
          </a:effectLst>
        </p:spPr>
      </p:pic>
      <p:pic>
        <p:nvPicPr>
          <p:cNvPr id="11" name="Picture 10" descr="C:\Users\0010571s\AppData\Local\Microsoft\Windows\Temporary Internet Files\Content.Outlook\EM99U1GB\library.jpg"/>
          <p:cNvPicPr/>
          <p:nvPr/>
        </p:nvPicPr>
        <p:blipFill>
          <a:blip r:embed="rId4">
            <a:extLst>
              <a:ext uri="{28A0092B-C50C-407E-A947-70E740481C1C}">
                <a14:useLocalDpi xmlns:a14="http://schemas.microsoft.com/office/drawing/2010/main" val="0"/>
              </a:ext>
            </a:extLst>
          </a:blip>
          <a:srcRect/>
          <a:stretch>
            <a:fillRect/>
          </a:stretch>
        </p:blipFill>
        <p:spPr bwMode="auto">
          <a:xfrm rot="600000">
            <a:off x="6661495" y="1813685"/>
            <a:ext cx="2486025" cy="1857375"/>
          </a:xfrm>
          <a:prstGeom prst="rect">
            <a:avLst/>
          </a:prstGeom>
          <a:noFill/>
          <a:ln>
            <a:noFill/>
          </a:ln>
          <a:effectLst>
            <a:glow rad="76200">
              <a:srgbClr val="FFC000"/>
            </a:glow>
          </a:effectLst>
        </p:spPr>
      </p:pic>
      <p:sp>
        <p:nvSpPr>
          <p:cNvPr id="12" name="Title 1"/>
          <p:cNvSpPr txBox="1">
            <a:spLocks/>
          </p:cNvSpPr>
          <p:nvPr/>
        </p:nvSpPr>
        <p:spPr bwMode="auto">
          <a:xfrm>
            <a:off x="1905356" y="2731829"/>
            <a:ext cx="4208283" cy="324036"/>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rtl="0" fontAlgn="base">
              <a:spcBef>
                <a:spcPct val="0"/>
              </a:spcBef>
              <a:spcAft>
                <a:spcPct val="0"/>
              </a:spcAft>
              <a:defRPr sz="2000" b="1">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r>
              <a:rPr lang="en-IE" sz="1400" i="1" kern="0" dirty="0" smtClean="0">
                <a:solidFill>
                  <a:schemeClr val="bg1"/>
                </a:solidFill>
              </a:rPr>
              <a:t>Hannah visiting the European Parliament </a:t>
            </a:r>
            <a:endParaRPr lang="en-IE" sz="1400" i="1" kern="0" dirty="0">
              <a:solidFill>
                <a:schemeClr val="bg1"/>
              </a:solidFill>
            </a:endParaRPr>
          </a:p>
        </p:txBody>
      </p:sp>
      <p:sp>
        <p:nvSpPr>
          <p:cNvPr id="13" name="Title 1"/>
          <p:cNvSpPr txBox="1">
            <a:spLocks/>
          </p:cNvSpPr>
          <p:nvPr/>
        </p:nvSpPr>
        <p:spPr bwMode="auto">
          <a:xfrm rot="-180000">
            <a:off x="297745" y="2089435"/>
            <a:ext cx="1578140" cy="324036"/>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rtl="0" fontAlgn="base">
              <a:spcBef>
                <a:spcPct val="0"/>
              </a:spcBef>
              <a:spcAft>
                <a:spcPct val="0"/>
              </a:spcAft>
              <a:defRPr sz="2000" b="1">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r>
              <a:rPr lang="en-IE" sz="1200" i="1" kern="0" dirty="0" smtClean="0">
                <a:solidFill>
                  <a:schemeClr val="bg1"/>
                </a:solidFill>
              </a:rPr>
              <a:t>City Hall, Leuven</a:t>
            </a:r>
            <a:endParaRPr lang="en-IE" sz="1200" i="1" kern="0" dirty="0">
              <a:solidFill>
                <a:schemeClr val="bg1"/>
              </a:solidFill>
            </a:endParaRPr>
          </a:p>
        </p:txBody>
      </p:sp>
      <p:sp>
        <p:nvSpPr>
          <p:cNvPr id="15" name="Title 1"/>
          <p:cNvSpPr txBox="1">
            <a:spLocks/>
          </p:cNvSpPr>
          <p:nvPr/>
        </p:nvSpPr>
        <p:spPr bwMode="auto">
          <a:xfrm rot="616113">
            <a:off x="7727965" y="1997504"/>
            <a:ext cx="1578140" cy="324036"/>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rtl="0" fontAlgn="base">
              <a:spcBef>
                <a:spcPct val="0"/>
              </a:spcBef>
              <a:spcAft>
                <a:spcPct val="0"/>
              </a:spcAft>
              <a:defRPr sz="2000" b="1">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r>
              <a:rPr lang="en-IE" sz="1200" i="1" kern="0" dirty="0" smtClean="0">
                <a:solidFill>
                  <a:schemeClr val="bg1"/>
                </a:solidFill>
              </a:rPr>
              <a:t>University Library</a:t>
            </a:r>
            <a:endParaRPr lang="en-IE" sz="1200" i="1" kern="0" dirty="0">
              <a:solidFill>
                <a:schemeClr val="bg1"/>
              </a:solidFill>
            </a:endParaRPr>
          </a:p>
        </p:txBody>
      </p:sp>
    </p:spTree>
    <p:extLst>
      <p:ext uri="{BB962C8B-B14F-4D97-AF65-F5344CB8AC3E}">
        <p14:creationId xmlns:p14="http://schemas.microsoft.com/office/powerpoint/2010/main" val="2114727574"/>
      </p:ext>
    </p:extLst>
  </p:cSld>
  <p:clrMapOvr>
    <a:masterClrMapping/>
  </p:clrMapOvr>
  <p:transition advClick="0" advTm="3000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99992" y="116632"/>
            <a:ext cx="3960440" cy="648072"/>
          </a:xfrm>
        </p:spPr>
        <p:txBody>
          <a:bodyPr/>
          <a:lstStyle/>
          <a:p>
            <a:r>
              <a:rPr lang="en-IE" dirty="0" err="1" smtClean="0"/>
              <a:t>Eadaoin</a:t>
            </a:r>
            <a:r>
              <a:rPr lang="en-IE" dirty="0" smtClean="0"/>
              <a:t> Doyle, </a:t>
            </a:r>
            <a:br>
              <a:rPr lang="en-IE" dirty="0" smtClean="0"/>
            </a:br>
            <a:r>
              <a:rPr lang="en-IE" sz="1600" dirty="0" smtClean="0"/>
              <a:t>on</a:t>
            </a:r>
            <a:r>
              <a:rPr lang="en-IE" sz="1800" dirty="0" smtClean="0"/>
              <a:t> </a:t>
            </a:r>
            <a:r>
              <a:rPr lang="en-IE" sz="1600" dirty="0" smtClean="0"/>
              <a:t>Erasmus in Malta, 2016/17</a:t>
            </a:r>
            <a:endParaRPr lang="en-IE" sz="1600" dirty="0"/>
          </a:p>
        </p:txBody>
      </p:sp>
      <p:sp>
        <p:nvSpPr>
          <p:cNvPr id="4" name="Text Placeholder 3"/>
          <p:cNvSpPr>
            <a:spLocks noGrp="1"/>
          </p:cNvSpPr>
          <p:nvPr>
            <p:ph type="body" sz="half" idx="2"/>
          </p:nvPr>
        </p:nvSpPr>
        <p:spPr>
          <a:xfrm>
            <a:off x="4572000" y="836712"/>
            <a:ext cx="4392488" cy="2955637"/>
          </a:xfrm>
        </p:spPr>
        <p:txBody>
          <a:bodyPr/>
          <a:lstStyle/>
          <a:p>
            <a:pPr>
              <a:spcBef>
                <a:spcPts val="600"/>
              </a:spcBef>
            </a:pPr>
            <a:r>
              <a:rPr lang="en-IE" sz="1600" dirty="0" smtClean="0">
                <a:latin typeface="Comic Sans MS" panose="030F0702030302020204" pitchFamily="66" charset="0"/>
              </a:rPr>
              <a:t>Going </a:t>
            </a:r>
            <a:r>
              <a:rPr lang="en-IE" sz="1600" dirty="0">
                <a:latin typeface="Comic Sans MS" panose="030F0702030302020204" pitchFamily="66" charset="0"/>
              </a:rPr>
              <a:t>on Erasmus has allowed me to meet people from so many different cultures and backgrounds. I've been here three months and already I feel that I've made meaningful, lasting connections. And the view isn't too shabby either!</a:t>
            </a:r>
          </a:p>
          <a:p>
            <a:pPr>
              <a:spcBef>
                <a:spcPts val="600"/>
              </a:spcBef>
            </a:pPr>
            <a:r>
              <a:rPr lang="en-IE" sz="1600" dirty="0">
                <a:latin typeface="Comic Sans MS" panose="030F0702030302020204" pitchFamily="66" charset="0"/>
              </a:rPr>
              <a:t>These shots were taken during a student hike from </a:t>
            </a:r>
            <a:r>
              <a:rPr lang="en-IE" sz="1600" dirty="0" err="1">
                <a:latin typeface="Comic Sans MS" panose="030F0702030302020204" pitchFamily="66" charset="0"/>
              </a:rPr>
              <a:t>Mellieha</a:t>
            </a:r>
            <a:r>
              <a:rPr lang="en-IE" sz="1600" dirty="0">
                <a:latin typeface="Comic Sans MS" panose="030F0702030302020204" pitchFamily="66" charset="0"/>
              </a:rPr>
              <a:t> past Golden Bay just before Christmas. </a:t>
            </a:r>
          </a:p>
          <a:p>
            <a:endParaRPr lang="en-IE" dirty="0"/>
          </a:p>
        </p:txBody>
      </p:sp>
      <p:sp>
        <p:nvSpPr>
          <p:cNvPr id="6" name="TextBox 5"/>
          <p:cNvSpPr txBox="1"/>
          <p:nvPr/>
        </p:nvSpPr>
        <p:spPr>
          <a:xfrm>
            <a:off x="323528" y="3501008"/>
            <a:ext cx="5328592" cy="3570208"/>
          </a:xfrm>
          <a:prstGeom prst="rect">
            <a:avLst/>
          </a:prstGeom>
          <a:noFill/>
        </p:spPr>
        <p:txBody>
          <a:bodyPr wrap="square" rtlCol="0">
            <a:spAutoFit/>
          </a:bodyPr>
          <a:lstStyle/>
          <a:p>
            <a:r>
              <a:rPr lang="en-IE" sz="1600" dirty="0">
                <a:latin typeface="Comic Sans MS" panose="030F0702030302020204" pitchFamily="66" charset="0"/>
              </a:rPr>
              <a:t>The academic side of things is very relaxed here. It's interesting to see how another university works. Most of the study areas are gardens outside which is so lovely when you have work to do. </a:t>
            </a:r>
            <a:endParaRPr lang="en-IE" sz="1600" dirty="0" smtClean="0">
              <a:latin typeface="Comic Sans MS" panose="030F0702030302020204" pitchFamily="66" charset="0"/>
            </a:endParaRPr>
          </a:p>
          <a:p>
            <a:r>
              <a:rPr lang="en-IE" sz="1600" dirty="0" smtClean="0">
                <a:latin typeface="Comic Sans MS" panose="030F0702030302020204" pitchFamily="66" charset="0"/>
              </a:rPr>
              <a:t>If </a:t>
            </a:r>
            <a:r>
              <a:rPr lang="en-IE" sz="1600" dirty="0">
                <a:latin typeface="Comic Sans MS" panose="030F0702030302020204" pitchFamily="66" charset="0"/>
              </a:rPr>
              <a:t>you're looking for a gap year to study in a relaxed environment then Malta is ideal. The classes are about 25 people at the biggest so it's a great way to meet lecturers and get more in depth about topics you're interested in.</a:t>
            </a:r>
          </a:p>
          <a:p>
            <a:r>
              <a:rPr lang="en-IE" sz="1600" dirty="0">
                <a:latin typeface="Comic Sans MS" panose="030F0702030302020204" pitchFamily="66" charset="0"/>
              </a:rPr>
              <a:t>The students are really friendly </a:t>
            </a:r>
            <a:r>
              <a:rPr lang="en-IE" sz="1600" dirty="0" smtClean="0">
                <a:latin typeface="Comic Sans MS" panose="030F0702030302020204" pitchFamily="66" charset="0"/>
              </a:rPr>
              <a:t>and </a:t>
            </a:r>
            <a:r>
              <a:rPr lang="en-IE" sz="1600" dirty="0">
                <a:latin typeface="Comic Sans MS" panose="030F0702030302020204" pitchFamily="66" charset="0"/>
              </a:rPr>
              <a:t>there is a group at the university that organises loads of excursions and nights out.</a:t>
            </a:r>
          </a:p>
          <a:p>
            <a:r>
              <a:rPr lang="en-GB" sz="1600" spc="100" dirty="0" smtClean="0">
                <a:latin typeface="Comic Sans MS" panose="030F0702030302020204" pitchFamily="66" charset="0"/>
              </a:rPr>
              <a:t> </a:t>
            </a:r>
            <a:endParaRPr lang="en-IE" sz="1600" spc="100" dirty="0">
              <a:latin typeface="Comic Sans MS" panose="030F0702030302020204" pitchFamily="66" charset="0"/>
            </a:endParaRPr>
          </a:p>
          <a:p>
            <a:endParaRPr lang="en-IE" dirty="0"/>
          </a:p>
        </p:txBody>
      </p:sp>
      <p:pic>
        <p:nvPicPr>
          <p:cNvPr id="8" name="Picture 7" descr="Image"/>
          <p:cNvPicPr/>
          <p:nvPr/>
        </p:nvPicPr>
        <p:blipFill>
          <a:blip r:embed="rId2" r:link="rId3" cstate="print">
            <a:extLst>
              <a:ext uri="{28A0092B-C50C-407E-A947-70E740481C1C}">
                <a14:useLocalDpi xmlns:a14="http://schemas.microsoft.com/office/drawing/2010/main" val="0"/>
              </a:ext>
            </a:extLst>
          </a:blip>
          <a:srcRect/>
          <a:stretch>
            <a:fillRect/>
          </a:stretch>
        </p:blipFill>
        <p:spPr bwMode="auto">
          <a:xfrm>
            <a:off x="0" y="0"/>
            <a:ext cx="4181523" cy="3306559"/>
          </a:xfrm>
          <a:prstGeom prst="rect">
            <a:avLst/>
          </a:prstGeom>
          <a:noFill/>
          <a:ln>
            <a:noFill/>
          </a:ln>
        </p:spPr>
      </p:pic>
      <p:pic>
        <p:nvPicPr>
          <p:cNvPr id="9" name="Picture 8" descr="Image"/>
          <p:cNvPicPr/>
          <p:nvPr/>
        </p:nvPicPr>
        <p:blipFill>
          <a:blip r:embed="rId4" r:link="rId5" cstate="print">
            <a:extLst>
              <a:ext uri="{28A0092B-C50C-407E-A947-70E740481C1C}">
                <a14:useLocalDpi xmlns:a14="http://schemas.microsoft.com/office/drawing/2010/main" val="0"/>
              </a:ext>
            </a:extLst>
          </a:blip>
          <a:srcRect/>
          <a:stretch>
            <a:fillRect/>
          </a:stretch>
        </p:blipFill>
        <p:spPr bwMode="auto">
          <a:xfrm>
            <a:off x="6143230" y="3328100"/>
            <a:ext cx="3009771" cy="3528119"/>
          </a:xfrm>
          <a:prstGeom prst="rect">
            <a:avLst/>
          </a:prstGeom>
          <a:noFill/>
          <a:ln>
            <a:noFill/>
          </a:ln>
        </p:spPr>
      </p:pic>
    </p:spTree>
    <p:extLst>
      <p:ext uri="{BB962C8B-B14F-4D97-AF65-F5344CB8AC3E}">
        <p14:creationId xmlns:p14="http://schemas.microsoft.com/office/powerpoint/2010/main" val="2129607350"/>
      </p:ext>
    </p:extLst>
  </p:cSld>
  <p:clrMapOvr>
    <a:masterClrMapping/>
  </p:clrMapOvr>
  <p:transition advClick="0" advTm="3000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57600" y="116632"/>
            <a:ext cx="4802832" cy="648072"/>
          </a:xfrm>
        </p:spPr>
        <p:txBody>
          <a:bodyPr/>
          <a:lstStyle/>
          <a:p>
            <a:r>
              <a:rPr lang="en-IE" dirty="0" smtClean="0"/>
              <a:t>Emer </a:t>
            </a:r>
            <a:r>
              <a:rPr lang="en-IE" dirty="0" err="1" smtClean="0"/>
              <a:t>McDevitt</a:t>
            </a:r>
            <a:r>
              <a:rPr lang="en-IE" dirty="0" smtClean="0"/>
              <a:t>, </a:t>
            </a:r>
            <a:br>
              <a:rPr lang="en-IE" dirty="0" smtClean="0"/>
            </a:br>
            <a:r>
              <a:rPr lang="en-IE" sz="1600" dirty="0" smtClean="0"/>
              <a:t>on</a:t>
            </a:r>
            <a:r>
              <a:rPr lang="en-IE" sz="1800" dirty="0" smtClean="0"/>
              <a:t> </a:t>
            </a:r>
            <a:r>
              <a:rPr lang="en-IE" sz="1600" dirty="0" smtClean="0"/>
              <a:t>Erasmus in Leiden, the Netherlands 2015/16</a:t>
            </a:r>
            <a:endParaRPr lang="en-IE" sz="1600" dirty="0"/>
          </a:p>
        </p:txBody>
      </p:sp>
      <p:sp>
        <p:nvSpPr>
          <p:cNvPr id="4" name="Text Placeholder 3"/>
          <p:cNvSpPr>
            <a:spLocks noGrp="1"/>
          </p:cNvSpPr>
          <p:nvPr>
            <p:ph type="body" sz="half" idx="2"/>
          </p:nvPr>
        </p:nvSpPr>
        <p:spPr>
          <a:xfrm>
            <a:off x="0" y="4005064"/>
            <a:ext cx="5292080" cy="3027645"/>
          </a:xfrm>
        </p:spPr>
        <p:txBody>
          <a:bodyPr/>
          <a:lstStyle/>
          <a:p>
            <a:endParaRPr lang="en-GB" sz="1600" dirty="0" smtClean="0"/>
          </a:p>
          <a:p>
            <a:r>
              <a:rPr lang="en-GB" sz="1600" spc="100" dirty="0" smtClean="0">
                <a:latin typeface="Comic Sans MS" panose="030F0702030302020204" pitchFamily="66" charset="0"/>
              </a:rPr>
              <a:t>I </a:t>
            </a:r>
            <a:r>
              <a:rPr lang="en-GB" sz="1600" spc="100" dirty="0">
                <a:latin typeface="Comic Sans MS" panose="030F0702030302020204" pitchFamily="66" charset="0"/>
              </a:rPr>
              <a:t>can happily say that Leiden and the Netherlands in general have become a home away from home! </a:t>
            </a:r>
            <a:endParaRPr lang="en-GB" sz="1600" spc="100" dirty="0" smtClean="0">
              <a:latin typeface="Comic Sans MS" panose="030F0702030302020204" pitchFamily="66" charset="0"/>
            </a:endParaRPr>
          </a:p>
          <a:p>
            <a:endParaRPr lang="en-IE" sz="1600" spc="100" dirty="0">
              <a:latin typeface="Comic Sans MS" panose="030F0702030302020204" pitchFamily="66" charset="0"/>
            </a:endParaRPr>
          </a:p>
          <a:p>
            <a:r>
              <a:rPr lang="en-GB" sz="1600" spc="100" dirty="0">
                <a:latin typeface="Comic Sans MS" panose="030F0702030302020204" pitchFamily="66" charset="0"/>
              </a:rPr>
              <a:t>For me, Erasmus is more than just University: it’s the people, the culture, the places, the friends that I’ve made, the experience I’ve gained and the memories that I’ll have forever. </a:t>
            </a:r>
            <a:endParaRPr lang="en-IE" sz="1600" spc="100" dirty="0">
              <a:latin typeface="Comic Sans MS" panose="030F0702030302020204" pitchFamily="66" charset="0"/>
            </a:endParaRPr>
          </a:p>
          <a:p>
            <a:endParaRPr lang="en-IE" dirty="0"/>
          </a:p>
        </p:txBody>
      </p:sp>
      <p:pic>
        <p:nvPicPr>
          <p:cNvPr id="205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034" y="116632"/>
            <a:ext cx="2645837" cy="35277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63688" y="2420888"/>
            <a:ext cx="2089161" cy="15668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5"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5733" y="3884280"/>
            <a:ext cx="3484739" cy="27697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3995936" y="836712"/>
            <a:ext cx="4536504" cy="3323987"/>
          </a:xfrm>
          <a:prstGeom prst="rect">
            <a:avLst/>
          </a:prstGeom>
          <a:noFill/>
        </p:spPr>
        <p:txBody>
          <a:bodyPr wrap="square" rtlCol="0">
            <a:spAutoFit/>
          </a:bodyPr>
          <a:lstStyle/>
          <a:p>
            <a:r>
              <a:rPr lang="en-GB" sz="1600" spc="100" dirty="0">
                <a:latin typeface="Comic Sans MS" panose="030F0702030302020204" pitchFamily="66" charset="0"/>
              </a:rPr>
              <a:t>Choosing to go on an Erasmus was the best decision I’ve ever made. Though travelling to a new city on my own was daunting at first, the rewards that come with that were so far above my expectations. I’ve met so many people, from all over the world, and made friends that I know I will keep forever. This experience has taught me so much, and through it, I’ve learned a lot about myself and Dutch culture while gaining a whole new level of independence. </a:t>
            </a:r>
            <a:endParaRPr lang="en-IE" sz="1600" spc="100" dirty="0">
              <a:latin typeface="Comic Sans MS" panose="030F0702030302020204" pitchFamily="66" charset="0"/>
            </a:endParaRPr>
          </a:p>
          <a:p>
            <a:endParaRPr lang="en-IE" dirty="0"/>
          </a:p>
        </p:txBody>
      </p:sp>
    </p:spTree>
  </p:cSld>
  <p:clrMapOvr>
    <a:masterClrMapping/>
  </p:clrMapOvr>
  <p:transition advClick="0" advTm="3000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3789040"/>
            <a:ext cx="3384376" cy="1728192"/>
          </a:xfrm>
        </p:spPr>
        <p:txBody>
          <a:bodyPr/>
          <a:lstStyle/>
          <a:p>
            <a:r>
              <a:rPr lang="en-IE" b="0" dirty="0" smtClean="0"/>
              <a:t>Visiting Stockholm (above) and </a:t>
            </a:r>
            <a:r>
              <a:rPr lang="en-IE" b="0" dirty="0" err="1" smtClean="0"/>
              <a:t>Kiruna</a:t>
            </a:r>
            <a:r>
              <a:rPr lang="en-IE" b="0" dirty="0" smtClean="0"/>
              <a:t>, Lapland (right)</a:t>
            </a:r>
            <a:br>
              <a:rPr lang="en-IE" b="0" dirty="0" smtClean="0"/>
            </a:br>
            <a:r>
              <a:rPr lang="en-IE" b="0" dirty="0" smtClean="0"/>
              <a:t/>
            </a:r>
            <a:br>
              <a:rPr lang="en-IE" b="0" dirty="0" smtClean="0"/>
            </a:br>
            <a:r>
              <a:rPr lang="en-IE" b="0" dirty="0" smtClean="0"/>
              <a:t/>
            </a:r>
            <a:br>
              <a:rPr lang="en-IE" b="0" dirty="0" smtClean="0"/>
            </a:br>
            <a:endParaRPr lang="en-IE" b="0" dirty="0"/>
          </a:p>
        </p:txBody>
      </p:sp>
      <p:sp>
        <p:nvSpPr>
          <p:cNvPr id="4" name="Text Placeholder 3"/>
          <p:cNvSpPr>
            <a:spLocks noGrp="1"/>
          </p:cNvSpPr>
          <p:nvPr>
            <p:ph type="body" sz="half" idx="2"/>
          </p:nvPr>
        </p:nvSpPr>
        <p:spPr>
          <a:xfrm>
            <a:off x="4499992" y="332656"/>
            <a:ext cx="4176464" cy="2736304"/>
          </a:xfrm>
        </p:spPr>
        <p:txBody>
          <a:bodyPr/>
          <a:lstStyle/>
          <a:p>
            <a:r>
              <a:rPr lang="en-IE" sz="2000" b="1" dirty="0" smtClean="0"/>
              <a:t>Erasmus in Sweden 2014 </a:t>
            </a:r>
          </a:p>
          <a:p>
            <a:r>
              <a:rPr lang="en-IE" sz="1600" i="1" dirty="0" smtClean="0"/>
              <a:t>Coming on Erasmus has been best choice I have ever made. I have met so many amazing people and got to truly appreciate an incredible country. It has given me fresh insights academically and changed the way I think about many different things. Most of all it has been an adventure that has without question changed my life forever.</a:t>
            </a:r>
          </a:p>
          <a:p>
            <a:r>
              <a:rPr lang="en-IE" sz="1800" b="1" dirty="0" smtClean="0"/>
              <a:t>Ethan Moore, </a:t>
            </a:r>
            <a:r>
              <a:rPr lang="en-IE" sz="1800" dirty="0" smtClean="0"/>
              <a:t>Uppsala, 2014/15</a:t>
            </a:r>
          </a:p>
          <a:p>
            <a:endParaRPr lang="en-IE" sz="2000" b="1" dirty="0"/>
          </a:p>
        </p:txBody>
      </p:sp>
      <p:pic>
        <p:nvPicPr>
          <p:cNvPr id="6" name="OwaImageBestFit959061" descr="cid:491d9eb4-b372-4732-8255-739f0a4922da"/>
          <p:cNvPicPr/>
          <p:nvPr/>
        </p:nvPicPr>
        <p:blipFill>
          <a:blip r:embed="rId2" r:link="rId3" cstate="print"/>
          <a:srcRect/>
          <a:stretch>
            <a:fillRect/>
          </a:stretch>
        </p:blipFill>
        <p:spPr bwMode="auto">
          <a:xfrm>
            <a:off x="3923928" y="3356992"/>
            <a:ext cx="4885184" cy="3138413"/>
          </a:xfrm>
          <a:prstGeom prst="rect">
            <a:avLst/>
          </a:prstGeom>
          <a:noFill/>
          <a:ln w="9525">
            <a:noFill/>
            <a:miter lim="800000"/>
            <a:headEnd/>
            <a:tailEnd/>
          </a:ln>
        </p:spPr>
      </p:pic>
      <p:pic>
        <p:nvPicPr>
          <p:cNvPr id="8" name="OwaImageBestFit515232" descr="cid:ec2fef02-ef84-4474-b7b2-d2302890c033"/>
          <p:cNvPicPr/>
          <p:nvPr/>
        </p:nvPicPr>
        <p:blipFill>
          <a:blip r:embed="rId4" r:link="rId5" cstate="print"/>
          <a:srcRect/>
          <a:stretch>
            <a:fillRect/>
          </a:stretch>
        </p:blipFill>
        <p:spPr bwMode="auto">
          <a:xfrm>
            <a:off x="251520" y="188640"/>
            <a:ext cx="4104456" cy="3096344"/>
          </a:xfrm>
          <a:prstGeom prst="rect">
            <a:avLst/>
          </a:prstGeom>
          <a:noFill/>
          <a:ln w="9525">
            <a:noFill/>
            <a:miter lim="800000"/>
            <a:headEnd/>
            <a:tailEnd/>
          </a:ln>
        </p:spPr>
      </p:pic>
    </p:spTree>
  </p:cSld>
  <p:clrMapOvr>
    <a:masterClrMapping/>
  </p:clrMapOvr>
  <p:transition advClick="0" advTm="3000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48" name="Picture 24" descr="Image result for amsterdam bicycle canal imag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33724" y="-409368"/>
            <a:ext cx="3951750" cy="2963812"/>
          </a:xfrm>
          <a:prstGeom prst="rect">
            <a:avLst/>
          </a:prstGeom>
          <a:noFill/>
          <a:extLst>
            <a:ext uri="{909E8E84-426E-40DD-AFC4-6F175D3DCCD1}">
              <a14:hiddenFill xmlns:a14="http://schemas.microsoft.com/office/drawing/2010/main">
                <a:solidFill>
                  <a:srgbClr val="FFFFFF"/>
                </a:solidFill>
              </a14:hiddenFill>
            </a:ext>
          </a:extLst>
        </p:spPr>
      </p:pic>
      <p:pic>
        <p:nvPicPr>
          <p:cNvPr id="1044" name="Picture 20" descr="Image result for prague images">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587" y="0"/>
            <a:ext cx="5280696" cy="7805718"/>
          </a:xfrm>
          <a:prstGeom prst="rect">
            <a:avLst/>
          </a:prstGeom>
          <a:noFill/>
          <a:extLst>
            <a:ext uri="{909E8E84-426E-40DD-AFC4-6F175D3DCCD1}">
              <a14:hiddenFill xmlns:a14="http://schemas.microsoft.com/office/drawing/2010/main">
                <a:solidFill>
                  <a:srgbClr val="FFFFFF"/>
                </a:solidFill>
              </a14:hiddenFill>
            </a:ext>
          </a:extLst>
        </p:spPr>
      </p:pic>
      <p:pic>
        <p:nvPicPr>
          <p:cNvPr id="1042" name="Picture 18" descr="Image result for boston images">
            <a:hlinkClick r:id="rId6"/>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233723" y="2554444"/>
            <a:ext cx="3986097" cy="2152985"/>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Image result for famous sights in belgium">
            <a:hlinkClick r:id="rId8"/>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233723" y="4707429"/>
            <a:ext cx="3978930" cy="2360383"/>
          </a:xfrm>
          <a:prstGeom prst="rect">
            <a:avLst/>
          </a:prstGeom>
          <a:noFill/>
          <a:extLst>
            <a:ext uri="{909E8E84-426E-40DD-AFC4-6F175D3DCCD1}">
              <a14:hiddenFill xmlns:a14="http://schemas.microsoft.com/office/drawing/2010/main">
                <a:solidFill>
                  <a:srgbClr val="FFFFFF"/>
                </a:solidFill>
              </a14:hiddenFill>
            </a:ext>
          </a:extLst>
        </p:spPr>
      </p:pic>
      <p:sp>
        <p:nvSpPr>
          <p:cNvPr id="48133" name="Rectangle 5"/>
          <p:cNvSpPr>
            <a:spLocks noGrp="1" noChangeArrowheads="1"/>
          </p:cNvSpPr>
          <p:nvPr>
            <p:ph type="body" idx="1"/>
          </p:nvPr>
        </p:nvSpPr>
        <p:spPr>
          <a:xfrm>
            <a:off x="611560" y="2083855"/>
            <a:ext cx="8280920" cy="3094162"/>
          </a:xfrm>
          <a:noFill/>
          <a:effectLst>
            <a:outerShdw blurRad="50800" dist="50800" dir="5400000" algn="ctr" rotWithShape="0">
              <a:schemeClr val="tx1"/>
            </a:outerShdw>
          </a:effectLst>
        </p:spPr>
        <p:txBody>
          <a:bodyPr/>
          <a:lstStyle/>
          <a:p>
            <a:pPr marL="0" indent="0">
              <a:lnSpc>
                <a:spcPct val="90000"/>
              </a:lnSpc>
              <a:buNone/>
            </a:pPr>
            <a:r>
              <a:rPr lang="en-US" sz="2800" b="1" i="1" dirty="0" smtClean="0">
                <a:solidFill>
                  <a:srgbClr val="FFFF00"/>
                </a:solidFill>
                <a:effectLst>
                  <a:outerShdw blurRad="50800" dist="38100" dir="2700000" algn="tl" rotWithShape="0">
                    <a:schemeClr val="bg1">
                      <a:alpha val="40000"/>
                    </a:schemeClr>
                  </a:outerShdw>
                </a:effectLst>
              </a:rPr>
              <a:t>Students </a:t>
            </a:r>
            <a:r>
              <a:rPr lang="en-US" sz="2800" b="1" i="1" dirty="0">
                <a:solidFill>
                  <a:srgbClr val="FFFF00"/>
                </a:solidFill>
                <a:effectLst>
                  <a:outerShdw blurRad="50800" dist="38100" dir="2700000" algn="tl" rotWithShape="0">
                    <a:schemeClr val="bg1">
                      <a:alpha val="40000"/>
                    </a:schemeClr>
                  </a:outerShdw>
                </a:effectLst>
              </a:rPr>
              <a:t>not studying </a:t>
            </a:r>
            <a:r>
              <a:rPr lang="en-US" sz="2800" b="1" i="1" dirty="0" smtClean="0">
                <a:solidFill>
                  <a:srgbClr val="FFFF00"/>
                </a:solidFill>
                <a:effectLst>
                  <a:outerShdw blurRad="50800" dist="38100" dir="2700000" algn="tl" rotWithShape="0">
                    <a:schemeClr val="bg1">
                      <a:alpha val="40000"/>
                    </a:schemeClr>
                  </a:outerShdw>
                </a:effectLst>
              </a:rPr>
              <a:t>a </a:t>
            </a:r>
            <a:r>
              <a:rPr lang="en-US" sz="2800" b="1" i="1" dirty="0">
                <a:solidFill>
                  <a:srgbClr val="FFFF00"/>
                </a:solidFill>
                <a:effectLst>
                  <a:outerShdw blurRad="50800" dist="38100" dir="2700000" algn="tl" rotWithShape="0">
                    <a:schemeClr val="bg1">
                      <a:alpha val="40000"/>
                    </a:schemeClr>
                  </a:outerShdw>
                </a:effectLst>
              </a:rPr>
              <a:t>continental language</a:t>
            </a:r>
          </a:p>
          <a:p>
            <a:pPr>
              <a:lnSpc>
                <a:spcPct val="90000"/>
              </a:lnSpc>
            </a:pPr>
            <a:endParaRPr lang="en-US" sz="2400" b="1" dirty="0">
              <a:solidFill>
                <a:srgbClr val="FFFF00"/>
              </a:solidFill>
            </a:endParaRPr>
          </a:p>
          <a:p>
            <a:pPr>
              <a:lnSpc>
                <a:spcPct val="90000"/>
              </a:lnSpc>
            </a:pPr>
            <a:r>
              <a:rPr lang="en-US" sz="2400" b="1" dirty="0">
                <a:solidFill>
                  <a:srgbClr val="FFFF00"/>
                </a:solidFill>
              </a:rPr>
              <a:t>Full Third Year </a:t>
            </a:r>
            <a:r>
              <a:rPr lang="en-US" sz="2400" b="1" dirty="0" smtClean="0">
                <a:solidFill>
                  <a:srgbClr val="FFFF00"/>
                </a:solidFill>
              </a:rPr>
              <a:t>Abroad</a:t>
            </a:r>
            <a:endParaRPr lang="en-US" sz="2400" b="1" dirty="0">
              <a:solidFill>
                <a:srgbClr val="FFFF00"/>
              </a:solidFill>
            </a:endParaRPr>
          </a:p>
          <a:p>
            <a:pPr>
              <a:lnSpc>
                <a:spcPct val="140000"/>
              </a:lnSpc>
            </a:pPr>
            <a:r>
              <a:rPr lang="en-US" sz="2400" b="1" dirty="0" smtClean="0">
                <a:solidFill>
                  <a:srgbClr val="FFFF00"/>
                </a:solidFill>
              </a:rPr>
              <a:t>Europe (ERASMUS)</a:t>
            </a:r>
          </a:p>
          <a:p>
            <a:pPr>
              <a:lnSpc>
                <a:spcPct val="140000"/>
              </a:lnSpc>
            </a:pPr>
            <a:r>
              <a:rPr lang="en-US" sz="2400" b="1" dirty="0" smtClean="0">
                <a:solidFill>
                  <a:srgbClr val="FFFF00"/>
                </a:solidFill>
              </a:rPr>
              <a:t>US</a:t>
            </a:r>
            <a:r>
              <a:rPr lang="en-US" sz="2400" b="1" dirty="0" smtClean="0">
                <a:solidFill>
                  <a:srgbClr val="FFFF00"/>
                </a:solidFill>
              </a:rPr>
              <a:t>, Canada, </a:t>
            </a:r>
            <a:r>
              <a:rPr lang="en-US" sz="2400" b="1" dirty="0" smtClean="0">
                <a:solidFill>
                  <a:srgbClr val="FFFF00"/>
                </a:solidFill>
              </a:rPr>
              <a:t>China </a:t>
            </a:r>
          </a:p>
          <a:p>
            <a:pPr>
              <a:lnSpc>
                <a:spcPct val="140000"/>
              </a:lnSpc>
            </a:pPr>
            <a:r>
              <a:rPr lang="en-US" sz="2400" b="1" dirty="0" smtClean="0">
                <a:solidFill>
                  <a:srgbClr val="FFFF00"/>
                </a:solidFill>
              </a:rPr>
              <a:t>All </a:t>
            </a:r>
            <a:r>
              <a:rPr lang="en-US" sz="2400" b="1" dirty="0">
                <a:solidFill>
                  <a:srgbClr val="FFFF00"/>
                </a:solidFill>
              </a:rPr>
              <a:t>Subjects through </a:t>
            </a:r>
            <a:r>
              <a:rPr lang="en-US" sz="2400" b="1" dirty="0" smtClean="0">
                <a:solidFill>
                  <a:srgbClr val="FFFF00"/>
                </a:solidFill>
              </a:rPr>
              <a:t>English </a:t>
            </a:r>
            <a:r>
              <a:rPr lang="en-US" sz="2400" b="1" i="1" dirty="0" smtClean="0">
                <a:solidFill>
                  <a:srgbClr val="FFFF00"/>
                </a:solidFill>
              </a:rPr>
              <a:t>(in most cases)</a:t>
            </a:r>
            <a:endParaRPr lang="en-US" sz="2400" b="1" i="1" dirty="0">
              <a:solidFill>
                <a:srgbClr val="FFFF00"/>
              </a:solidFill>
            </a:endParaRPr>
          </a:p>
          <a:p>
            <a:pPr>
              <a:lnSpc>
                <a:spcPct val="140000"/>
              </a:lnSpc>
            </a:pPr>
            <a:endParaRPr lang="en-US" sz="2400" b="1" dirty="0">
              <a:solidFill>
                <a:schemeClr val="bg1"/>
              </a:solidFill>
            </a:endParaRPr>
          </a:p>
        </p:txBody>
      </p:sp>
      <p:sp>
        <p:nvSpPr>
          <p:cNvPr id="48134" name="Rectangle 6"/>
          <p:cNvSpPr>
            <a:spLocks noGrp="1" noChangeArrowheads="1"/>
          </p:cNvSpPr>
          <p:nvPr>
            <p:ph type="title"/>
          </p:nvPr>
        </p:nvSpPr>
        <p:spPr>
          <a:xfrm>
            <a:off x="1619672" y="260648"/>
            <a:ext cx="6120680" cy="1111250"/>
          </a:xfrm>
          <a:noFill/>
          <a:effectLst>
            <a:outerShdw blurRad="50800" dist="50800" dir="5400000" algn="ctr" rotWithShape="0">
              <a:schemeClr val="tx1"/>
            </a:outerShdw>
          </a:effectLst>
        </p:spPr>
        <p:txBody>
          <a:bodyPr/>
          <a:lstStyle/>
          <a:p>
            <a:pPr algn="l"/>
            <a:r>
              <a:rPr lang="en-GB" sz="3200" dirty="0" smtClean="0">
                <a:solidFill>
                  <a:srgbClr val="FF9933"/>
                </a:solidFill>
                <a:effectLst>
                  <a:glow rad="63500">
                    <a:schemeClr val="accent2">
                      <a:satMod val="175000"/>
                      <a:alpha val="40000"/>
                    </a:schemeClr>
                  </a:glow>
                  <a:outerShdw blurRad="38100" dist="38100" dir="2700000" algn="tl">
                    <a:srgbClr val="000000"/>
                  </a:outerShdw>
                </a:effectLst>
              </a:rPr>
              <a:t/>
            </a:r>
            <a:br>
              <a:rPr lang="en-GB" sz="3200" dirty="0" smtClean="0">
                <a:solidFill>
                  <a:srgbClr val="FF9933"/>
                </a:solidFill>
                <a:effectLst>
                  <a:glow rad="63500">
                    <a:schemeClr val="accent2">
                      <a:satMod val="175000"/>
                      <a:alpha val="40000"/>
                    </a:schemeClr>
                  </a:glow>
                  <a:outerShdw blurRad="38100" dist="38100" dir="2700000" algn="tl">
                    <a:srgbClr val="000000"/>
                  </a:outerShdw>
                </a:effectLst>
              </a:rPr>
            </a:br>
            <a:r>
              <a:rPr lang="en-GB" sz="3200" dirty="0" smtClean="0">
                <a:solidFill>
                  <a:srgbClr val="FFFF00"/>
                </a:solidFill>
                <a:effectLst>
                  <a:glow rad="63500">
                    <a:schemeClr val="accent2">
                      <a:satMod val="175000"/>
                      <a:alpha val="40000"/>
                    </a:schemeClr>
                  </a:glow>
                  <a:outerShdw blurRad="50800" dist="38100" dir="5400000" algn="t" rotWithShape="0">
                    <a:schemeClr val="bg2">
                      <a:alpha val="40000"/>
                    </a:schemeClr>
                  </a:outerShdw>
                </a:effectLst>
              </a:rPr>
              <a:t>B.A. </a:t>
            </a:r>
            <a:r>
              <a:rPr lang="en-GB" sz="3200" dirty="0">
                <a:solidFill>
                  <a:srgbClr val="FFFF00"/>
                </a:solidFill>
                <a:effectLst>
                  <a:glow rad="63500">
                    <a:schemeClr val="accent2">
                      <a:satMod val="175000"/>
                      <a:alpha val="40000"/>
                    </a:schemeClr>
                  </a:glow>
                  <a:outerShdw blurRad="50800" dist="38100" dir="5400000" algn="t" rotWithShape="0">
                    <a:schemeClr val="bg2">
                      <a:alpha val="40000"/>
                    </a:schemeClr>
                  </a:outerShdw>
                </a:effectLst>
              </a:rPr>
              <a:t>INTERNATIONAL OPTION</a:t>
            </a:r>
            <a:endParaRPr lang="en-US" sz="3200" dirty="0">
              <a:solidFill>
                <a:srgbClr val="FFFF00"/>
              </a:solidFill>
              <a:effectLst>
                <a:glow rad="63500">
                  <a:schemeClr val="accent2">
                    <a:satMod val="175000"/>
                    <a:alpha val="40000"/>
                  </a:schemeClr>
                </a:glow>
                <a:outerShdw blurRad="50800" dist="38100" dir="5400000" algn="t" rotWithShape="0">
                  <a:schemeClr val="bg2">
                    <a:alpha val="40000"/>
                  </a:schemeClr>
                </a:outerShdw>
              </a:effectLst>
            </a:endParaRPr>
          </a:p>
        </p:txBody>
      </p:sp>
    </p:spTree>
  </p:cSld>
  <p:clrMapOvr>
    <a:masterClrMapping/>
  </p:clrMapOvr>
  <p:transition advClick="0" advTm="3000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spcBef>
                <a:spcPts val="1200"/>
              </a:spcBef>
            </a:pPr>
            <a:r>
              <a:rPr lang="en-IE" dirty="0" smtClean="0">
                <a:solidFill>
                  <a:srgbClr val="7030A0"/>
                </a:solidFill>
              </a:rPr>
              <a:t/>
            </a:r>
            <a:br>
              <a:rPr lang="en-IE" dirty="0" smtClean="0">
                <a:solidFill>
                  <a:srgbClr val="7030A0"/>
                </a:solidFill>
              </a:rPr>
            </a:br>
            <a:r>
              <a:rPr lang="en-IE" sz="4000" dirty="0" smtClean="0">
                <a:solidFill>
                  <a:schemeClr val="tx1"/>
                </a:solidFill>
              </a:rPr>
              <a:t>There follows a </a:t>
            </a:r>
            <a:r>
              <a:rPr lang="en-IE" sz="4000" u="sng" dirty="0" smtClean="0">
                <a:solidFill>
                  <a:schemeClr val="tx1"/>
                </a:solidFill>
              </a:rPr>
              <a:t>list of Erasmus links</a:t>
            </a:r>
            <a:r>
              <a:rPr lang="en-IE" sz="4000" dirty="0" smtClean="0">
                <a:solidFill>
                  <a:schemeClr val="tx1"/>
                </a:solidFill>
              </a:rPr>
              <a:t> by country, university and subject(s) </a:t>
            </a:r>
            <a:r>
              <a:rPr lang="en-IE" dirty="0" smtClean="0">
                <a:solidFill>
                  <a:schemeClr val="tx1"/>
                </a:solidFill>
              </a:rPr>
              <a:t/>
            </a:r>
            <a:br>
              <a:rPr lang="en-IE" dirty="0" smtClean="0">
                <a:solidFill>
                  <a:schemeClr val="tx1"/>
                </a:solidFill>
              </a:rPr>
            </a:br>
            <a:endParaRPr lang="en-IE" dirty="0">
              <a:solidFill>
                <a:schemeClr val="tx1"/>
              </a:solidFill>
            </a:endParaRPr>
          </a:p>
        </p:txBody>
      </p:sp>
      <p:sp>
        <p:nvSpPr>
          <p:cNvPr id="3" name="Content Placeholder 2"/>
          <p:cNvSpPr>
            <a:spLocks noGrp="1"/>
          </p:cNvSpPr>
          <p:nvPr>
            <p:ph idx="1"/>
          </p:nvPr>
        </p:nvSpPr>
        <p:spPr/>
        <p:txBody>
          <a:bodyPr/>
          <a:lstStyle/>
          <a:p>
            <a:pPr algn="ctr">
              <a:buNone/>
            </a:pPr>
            <a:endParaRPr lang="en-IE" sz="800" i="1" dirty="0" smtClean="0"/>
          </a:p>
          <a:p>
            <a:pPr algn="ctr">
              <a:buNone/>
            </a:pPr>
            <a:r>
              <a:rPr lang="en-IE" i="1" dirty="0" smtClean="0">
                <a:solidFill>
                  <a:srgbClr val="FF0000"/>
                </a:solidFill>
              </a:rPr>
              <a:t>IMPORTANT TO NOTE:</a:t>
            </a:r>
          </a:p>
          <a:p>
            <a:pPr algn="ctr">
              <a:buNone/>
            </a:pPr>
            <a:r>
              <a:rPr lang="en-IE" i="1" dirty="0" smtClean="0"/>
              <a:t>1. You will be expected to take 20 ECTS in each of your degree subjects while abroad.</a:t>
            </a:r>
          </a:p>
          <a:p>
            <a:pPr algn="ctr">
              <a:buNone/>
            </a:pPr>
            <a:endParaRPr lang="en-IE" sz="1000" i="1" dirty="0" smtClean="0"/>
          </a:p>
          <a:p>
            <a:pPr algn="ctr">
              <a:buNone/>
            </a:pPr>
            <a:r>
              <a:rPr lang="en-IE" i="1" dirty="0" smtClean="0"/>
              <a:t>2. Where a particular subject is indicated in </a:t>
            </a:r>
            <a:r>
              <a:rPr lang="en-IE" i="1" dirty="0" smtClean="0">
                <a:solidFill>
                  <a:srgbClr val="9933FF"/>
                </a:solidFill>
              </a:rPr>
              <a:t>purple</a:t>
            </a:r>
            <a:r>
              <a:rPr lang="en-IE" i="1" dirty="0" smtClean="0"/>
              <a:t> on this list, you MUST be taking that subject as one of your degree subjects if you wish to apply for a place at this partner university.</a:t>
            </a:r>
            <a:endParaRPr lang="en-IE" dirty="0"/>
          </a:p>
        </p:txBody>
      </p:sp>
    </p:spTree>
  </p:cSld>
  <p:clrMapOvr>
    <a:masterClrMapping/>
  </p:clrMapOvr>
  <p:transition advClick="0" advTm="3000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i="1" dirty="0" smtClean="0">
                <a:solidFill>
                  <a:srgbClr val="FF0000"/>
                </a:solidFill>
              </a:rPr>
              <a:t>also important ...</a:t>
            </a:r>
            <a:endParaRPr lang="en-IE" i="1" dirty="0">
              <a:solidFill>
                <a:srgbClr val="FF0000"/>
              </a:solidFill>
            </a:endParaRPr>
          </a:p>
        </p:txBody>
      </p:sp>
      <p:sp>
        <p:nvSpPr>
          <p:cNvPr id="3" name="Content Placeholder 2"/>
          <p:cNvSpPr>
            <a:spLocks noGrp="1"/>
          </p:cNvSpPr>
          <p:nvPr>
            <p:ph idx="1"/>
          </p:nvPr>
        </p:nvSpPr>
        <p:spPr/>
        <p:txBody>
          <a:bodyPr/>
          <a:lstStyle/>
          <a:p>
            <a:r>
              <a:rPr lang="en-IE" dirty="0" smtClean="0"/>
              <a:t>Having satisfied requirement #2, you will have to ensure that you can take </a:t>
            </a:r>
            <a:r>
              <a:rPr lang="en-IE" b="1" u="sng" dirty="0" smtClean="0"/>
              <a:t>20 ECTS </a:t>
            </a:r>
            <a:r>
              <a:rPr lang="en-IE" dirty="0" smtClean="0"/>
              <a:t>worth of credits in your </a:t>
            </a:r>
            <a:r>
              <a:rPr lang="en-IE" b="1" u="sng" dirty="0" smtClean="0"/>
              <a:t>second subject </a:t>
            </a:r>
            <a:r>
              <a:rPr lang="en-IE" dirty="0" smtClean="0"/>
              <a:t>at that particular host university.</a:t>
            </a:r>
          </a:p>
          <a:p>
            <a:r>
              <a:rPr lang="en-IE" dirty="0" smtClean="0"/>
              <a:t>Investigate this by referring to (i) the </a:t>
            </a:r>
            <a:r>
              <a:rPr lang="en-IE" dirty="0" smtClean="0"/>
              <a:t>appendix to the application form and/or    (</a:t>
            </a:r>
            <a:r>
              <a:rPr lang="en-IE" dirty="0" smtClean="0"/>
              <a:t>ii) the host university’s website.  </a:t>
            </a:r>
            <a:endParaRPr lang="en-IE" dirty="0" smtClean="0"/>
          </a:p>
          <a:p>
            <a:r>
              <a:rPr lang="en-IE" dirty="0" smtClean="0"/>
              <a:t>You </a:t>
            </a:r>
            <a:r>
              <a:rPr lang="en-IE" dirty="0" smtClean="0"/>
              <a:t>will need to get approval from your 2</a:t>
            </a:r>
            <a:r>
              <a:rPr lang="en-IE" baseline="30000" dirty="0" smtClean="0"/>
              <a:t>nd</a:t>
            </a:r>
            <a:r>
              <a:rPr lang="en-IE" dirty="0" smtClean="0"/>
              <a:t> subject dept here.</a:t>
            </a:r>
          </a:p>
          <a:p>
            <a:pPr>
              <a:buNone/>
            </a:pPr>
            <a:endParaRPr lang="en-IE" dirty="0"/>
          </a:p>
        </p:txBody>
      </p:sp>
    </p:spTree>
  </p:cSld>
  <p:clrMapOvr>
    <a:masterClrMapping/>
  </p:clrMapOvr>
  <p:transition advClick="0" advTm="3000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sz="2800" b="1" dirty="0" smtClean="0">
                <a:solidFill>
                  <a:srgbClr val="6600FF"/>
                </a:solidFill>
              </a:rPr>
              <a:t>(1) Universities with courses available through English</a:t>
            </a:r>
            <a:endParaRPr lang="en-IE" sz="2800" dirty="0"/>
          </a:p>
        </p:txBody>
      </p:sp>
      <p:sp>
        <p:nvSpPr>
          <p:cNvPr id="3" name="Content Placeholder 2"/>
          <p:cNvSpPr>
            <a:spLocks noGrp="1"/>
          </p:cNvSpPr>
          <p:nvPr>
            <p:ph idx="1"/>
          </p:nvPr>
        </p:nvSpPr>
        <p:spPr>
          <a:xfrm>
            <a:off x="179512" y="1628800"/>
            <a:ext cx="8856984" cy="4497363"/>
          </a:xfrm>
        </p:spPr>
        <p:txBody>
          <a:bodyPr/>
          <a:lstStyle/>
          <a:p>
            <a:pPr>
              <a:lnSpc>
                <a:spcPct val="80000"/>
              </a:lnSpc>
            </a:pPr>
            <a:r>
              <a:rPr lang="en-IE" b="1" dirty="0" smtClean="0"/>
              <a:t>Belgium</a:t>
            </a:r>
            <a:r>
              <a:rPr lang="en-IE" dirty="0" smtClean="0"/>
              <a:t> </a:t>
            </a:r>
            <a:r>
              <a:rPr lang="en-IE" sz="3600" dirty="0" smtClean="0"/>
              <a:t>– </a:t>
            </a:r>
            <a:r>
              <a:rPr lang="en-IE" sz="2800" dirty="0" smtClean="0"/>
              <a:t>KU Leuven</a:t>
            </a:r>
            <a:r>
              <a:rPr lang="en-IE" sz="3600" dirty="0" smtClean="0"/>
              <a:t> </a:t>
            </a:r>
            <a:r>
              <a:rPr lang="en-IE" sz="2400" i="1" dirty="0" smtClean="0">
                <a:solidFill>
                  <a:srgbClr val="6600FF"/>
                </a:solidFill>
              </a:rPr>
              <a:t>(Soc. &amp; Pol.; Legal Studies)</a:t>
            </a:r>
          </a:p>
          <a:p>
            <a:pPr>
              <a:lnSpc>
                <a:spcPct val="80000"/>
              </a:lnSpc>
            </a:pPr>
            <a:endParaRPr lang="en-IE" sz="1200" b="1" dirty="0" smtClean="0"/>
          </a:p>
          <a:p>
            <a:pPr>
              <a:lnSpc>
                <a:spcPct val="80000"/>
              </a:lnSpc>
            </a:pPr>
            <a:r>
              <a:rPr lang="en-IE" b="1" dirty="0" smtClean="0"/>
              <a:t>Czech Republic </a:t>
            </a:r>
            <a:r>
              <a:rPr lang="en-IE" sz="2800" b="1" dirty="0" smtClean="0"/>
              <a:t>– </a:t>
            </a:r>
            <a:r>
              <a:rPr lang="en-IE" sz="2800" dirty="0" smtClean="0"/>
              <a:t>Charles University, Prague </a:t>
            </a:r>
            <a:r>
              <a:rPr lang="en-IE" sz="2400" dirty="0" smtClean="0"/>
              <a:t>							</a:t>
            </a:r>
            <a:r>
              <a:rPr lang="en-IE" sz="2400" i="1" dirty="0" smtClean="0">
                <a:solidFill>
                  <a:srgbClr val="6600FF"/>
                </a:solidFill>
              </a:rPr>
              <a:t>(Archaeology)</a:t>
            </a:r>
            <a:endParaRPr lang="en-IE" sz="2400" b="1" i="1" dirty="0" smtClean="0">
              <a:solidFill>
                <a:srgbClr val="6600FF"/>
              </a:solidFill>
            </a:endParaRPr>
          </a:p>
          <a:p>
            <a:pPr>
              <a:lnSpc>
                <a:spcPct val="80000"/>
              </a:lnSpc>
            </a:pPr>
            <a:endParaRPr lang="en-IE" sz="1200" b="1" dirty="0" smtClean="0"/>
          </a:p>
          <a:p>
            <a:pPr>
              <a:lnSpc>
                <a:spcPct val="80000"/>
              </a:lnSpc>
            </a:pPr>
            <a:r>
              <a:rPr lang="en-IE" b="1" dirty="0" smtClean="0"/>
              <a:t>Finland</a:t>
            </a:r>
            <a:r>
              <a:rPr lang="en-IE" dirty="0"/>
              <a:t>	</a:t>
            </a:r>
            <a:r>
              <a:rPr lang="en-IE" dirty="0" smtClean="0"/>
              <a:t>  </a:t>
            </a:r>
            <a:r>
              <a:rPr lang="en-IE" sz="2800" dirty="0" smtClean="0"/>
              <a:t>- </a:t>
            </a:r>
            <a:r>
              <a:rPr lang="en-IE" sz="2800" dirty="0" err="1"/>
              <a:t>Å</a:t>
            </a:r>
            <a:r>
              <a:rPr lang="en-IE" sz="2800" dirty="0" err="1" smtClean="0"/>
              <a:t>bo</a:t>
            </a:r>
            <a:r>
              <a:rPr lang="en-IE" sz="2800" dirty="0" smtClean="0"/>
              <a:t> </a:t>
            </a:r>
            <a:r>
              <a:rPr lang="en-IE" sz="2800" dirty="0" err="1" smtClean="0"/>
              <a:t>Akademi</a:t>
            </a:r>
            <a:r>
              <a:rPr lang="en-IE" sz="2800" dirty="0" smtClean="0"/>
              <a:t>, Turku </a:t>
            </a:r>
            <a:r>
              <a:rPr lang="en-IE" sz="2400" i="1" dirty="0" smtClean="0">
                <a:solidFill>
                  <a:srgbClr val="6600FF"/>
                </a:solidFill>
              </a:rPr>
              <a:t>(Soc. &amp; Pol.)</a:t>
            </a:r>
            <a:endParaRPr lang="en-IE" sz="2400" dirty="0" smtClean="0">
              <a:solidFill>
                <a:srgbClr val="6600FF"/>
              </a:solidFill>
            </a:endParaRPr>
          </a:p>
          <a:p>
            <a:pPr>
              <a:lnSpc>
                <a:spcPct val="80000"/>
              </a:lnSpc>
              <a:buNone/>
            </a:pPr>
            <a:r>
              <a:rPr lang="en-IE" dirty="0" smtClean="0"/>
              <a:t>		</a:t>
            </a:r>
            <a:r>
              <a:rPr lang="en-IE" dirty="0"/>
              <a:t>	</a:t>
            </a:r>
            <a:r>
              <a:rPr lang="en-IE" dirty="0"/>
              <a:t> </a:t>
            </a:r>
            <a:r>
              <a:rPr lang="en-IE" dirty="0" smtClean="0"/>
              <a:t> </a:t>
            </a:r>
            <a:r>
              <a:rPr lang="en-IE" sz="2800" dirty="0" smtClean="0"/>
              <a:t>- </a:t>
            </a:r>
            <a:r>
              <a:rPr lang="en-IE" sz="2800" dirty="0" smtClean="0"/>
              <a:t>Helsinki </a:t>
            </a:r>
            <a:r>
              <a:rPr lang="en-IE" sz="2400" i="1" dirty="0" smtClean="0">
                <a:solidFill>
                  <a:srgbClr val="6600FF"/>
                </a:solidFill>
              </a:rPr>
              <a:t>(Soc. &amp; Pol.)</a:t>
            </a:r>
          </a:p>
          <a:p>
            <a:pPr>
              <a:lnSpc>
                <a:spcPct val="80000"/>
              </a:lnSpc>
              <a:buNone/>
            </a:pPr>
            <a:endParaRPr lang="en-IE" sz="1200" i="1" dirty="0" smtClean="0">
              <a:solidFill>
                <a:srgbClr val="6600FF"/>
              </a:solidFill>
            </a:endParaRPr>
          </a:p>
          <a:p>
            <a:pPr>
              <a:lnSpc>
                <a:spcPct val="80000"/>
              </a:lnSpc>
            </a:pPr>
            <a:r>
              <a:rPr lang="en-IE" b="1" dirty="0" smtClean="0"/>
              <a:t>Hungary - </a:t>
            </a:r>
            <a:r>
              <a:rPr lang="en-GB" sz="2800" dirty="0" err="1" smtClean="0"/>
              <a:t>Eötvös</a:t>
            </a:r>
            <a:r>
              <a:rPr lang="en-GB" sz="2800" dirty="0" smtClean="0"/>
              <a:t> </a:t>
            </a:r>
            <a:r>
              <a:rPr lang="en-GB" sz="2800" dirty="0" err="1" smtClean="0"/>
              <a:t>Loránd</a:t>
            </a:r>
            <a:r>
              <a:rPr lang="en-GB" sz="2800" dirty="0" smtClean="0"/>
              <a:t> University, Budapest 								</a:t>
            </a:r>
            <a:r>
              <a:rPr lang="en-GB" sz="2400" i="1" dirty="0" smtClean="0">
                <a:solidFill>
                  <a:srgbClr val="6600FF"/>
                </a:solidFill>
              </a:rPr>
              <a:t>(Legal Studies)</a:t>
            </a:r>
            <a:endParaRPr lang="en-IE" sz="2800" b="1" dirty="0" smtClean="0"/>
          </a:p>
          <a:p>
            <a:pPr>
              <a:lnSpc>
                <a:spcPct val="80000"/>
              </a:lnSpc>
            </a:pPr>
            <a:endParaRPr lang="en-IE" sz="1200" b="1" dirty="0" smtClean="0"/>
          </a:p>
          <a:p>
            <a:pPr>
              <a:lnSpc>
                <a:spcPct val="80000"/>
              </a:lnSpc>
            </a:pPr>
            <a:r>
              <a:rPr lang="en-IE" b="1" dirty="0" smtClean="0"/>
              <a:t>Malta</a:t>
            </a:r>
            <a:r>
              <a:rPr lang="en-IE" dirty="0" smtClean="0"/>
              <a:t> </a:t>
            </a:r>
            <a:r>
              <a:rPr lang="en-IE" sz="2800" dirty="0" smtClean="0"/>
              <a:t>– </a:t>
            </a:r>
            <a:r>
              <a:rPr lang="en-IE" sz="2800" dirty="0" smtClean="0"/>
              <a:t>University of Malta</a:t>
            </a:r>
            <a:r>
              <a:rPr lang="en-IE" sz="2800" baseline="30000" dirty="0" smtClean="0"/>
              <a:t>  </a:t>
            </a:r>
            <a:r>
              <a:rPr lang="en-IE" sz="2400" i="1" dirty="0" smtClean="0">
                <a:solidFill>
                  <a:srgbClr val="6600FF"/>
                </a:solidFill>
              </a:rPr>
              <a:t>(a. Various; b. Maths)</a:t>
            </a:r>
          </a:p>
          <a:p>
            <a:endParaRPr lang="en-IE" dirty="0"/>
          </a:p>
        </p:txBody>
      </p:sp>
    </p:spTree>
  </p:cSld>
  <p:clrMapOvr>
    <a:masterClrMapping/>
  </p:clrMapOvr>
  <p:transition advClick="0" advTm="3000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sz="2000" b="1" dirty="0" smtClean="0">
                <a:solidFill>
                  <a:srgbClr val="6600FF"/>
                </a:solidFill>
              </a:rPr>
              <a:t>Courses available through English </a:t>
            </a:r>
            <a:r>
              <a:rPr lang="en-IE" sz="2000" i="1" dirty="0" smtClean="0">
                <a:solidFill>
                  <a:srgbClr val="6600FF"/>
                </a:solidFill>
              </a:rPr>
              <a:t>(continued)</a:t>
            </a:r>
            <a:endParaRPr lang="en-IE" sz="2000" i="1" dirty="0"/>
          </a:p>
        </p:txBody>
      </p:sp>
      <p:sp>
        <p:nvSpPr>
          <p:cNvPr id="3" name="Content Placeholder 2"/>
          <p:cNvSpPr>
            <a:spLocks noGrp="1"/>
          </p:cNvSpPr>
          <p:nvPr>
            <p:ph idx="1"/>
          </p:nvPr>
        </p:nvSpPr>
        <p:spPr>
          <a:xfrm>
            <a:off x="457200" y="1600200"/>
            <a:ext cx="8435280" cy="4525963"/>
          </a:xfrm>
        </p:spPr>
        <p:txBody>
          <a:bodyPr/>
          <a:lstStyle/>
          <a:p>
            <a:pPr>
              <a:lnSpc>
                <a:spcPct val="80000"/>
              </a:lnSpc>
            </a:pPr>
            <a:r>
              <a:rPr lang="en-IE" b="1" dirty="0" smtClean="0"/>
              <a:t>Netherlands</a:t>
            </a:r>
            <a:r>
              <a:rPr lang="en-IE" dirty="0" smtClean="0"/>
              <a:t>	</a:t>
            </a:r>
            <a:r>
              <a:rPr lang="en-IE" sz="2800" dirty="0" smtClean="0"/>
              <a:t>- Leiden </a:t>
            </a:r>
            <a:r>
              <a:rPr lang="en-IE" sz="2400" i="1" dirty="0" smtClean="0">
                <a:solidFill>
                  <a:srgbClr val="6600FF"/>
                </a:solidFill>
              </a:rPr>
              <a:t>(History; Legal; Soc &amp; Pol.)</a:t>
            </a:r>
            <a:r>
              <a:rPr lang="en-IE" sz="2400" dirty="0" smtClean="0">
                <a:solidFill>
                  <a:srgbClr val="6600FF"/>
                </a:solidFill>
              </a:rPr>
              <a:t> </a:t>
            </a:r>
          </a:p>
          <a:p>
            <a:pPr>
              <a:lnSpc>
                <a:spcPct val="80000"/>
              </a:lnSpc>
              <a:buNone/>
            </a:pPr>
            <a:r>
              <a:rPr lang="en-IE" sz="3600" dirty="0" smtClean="0"/>
              <a:t>	                   </a:t>
            </a:r>
            <a:r>
              <a:rPr lang="en-IE" sz="2800" dirty="0" smtClean="0"/>
              <a:t>- Utrecht</a:t>
            </a:r>
            <a:r>
              <a:rPr lang="en-IE" sz="2800" baseline="30000" dirty="0" smtClean="0"/>
              <a:t> </a:t>
            </a:r>
            <a:r>
              <a:rPr lang="en-IE" sz="2400" i="1" dirty="0" smtClean="0">
                <a:solidFill>
                  <a:srgbClr val="6600FF"/>
                </a:solidFill>
              </a:rPr>
              <a:t>(various)</a:t>
            </a:r>
          </a:p>
          <a:p>
            <a:pPr>
              <a:lnSpc>
                <a:spcPct val="80000"/>
              </a:lnSpc>
              <a:buNone/>
            </a:pPr>
            <a:r>
              <a:rPr lang="en-IE" sz="2800" i="1" dirty="0" smtClean="0"/>
              <a:t>				</a:t>
            </a:r>
            <a:r>
              <a:rPr lang="en-IE" sz="2800" dirty="0" smtClean="0"/>
              <a:t>- Groningen </a:t>
            </a:r>
            <a:r>
              <a:rPr lang="en-IE" sz="2400" i="1" dirty="0" smtClean="0">
                <a:solidFill>
                  <a:srgbClr val="6600FF"/>
                </a:solidFill>
              </a:rPr>
              <a:t>(History; Legal Studies)</a:t>
            </a:r>
          </a:p>
          <a:p>
            <a:pPr>
              <a:lnSpc>
                <a:spcPct val="80000"/>
              </a:lnSpc>
              <a:buNone/>
            </a:pPr>
            <a:endParaRPr lang="en-IE" sz="800" i="1" dirty="0" smtClean="0">
              <a:solidFill>
                <a:srgbClr val="6600FF"/>
              </a:solidFill>
            </a:endParaRPr>
          </a:p>
          <a:p>
            <a:pPr>
              <a:lnSpc>
                <a:spcPct val="80000"/>
              </a:lnSpc>
            </a:pPr>
            <a:r>
              <a:rPr lang="en-IE" b="1" dirty="0" smtClean="0"/>
              <a:t>Sweden </a:t>
            </a:r>
            <a:r>
              <a:rPr lang="en-IE" dirty="0" smtClean="0"/>
              <a:t>	</a:t>
            </a:r>
            <a:r>
              <a:rPr lang="en-IE" sz="2800" dirty="0" smtClean="0"/>
              <a:t>- Uppsala</a:t>
            </a:r>
            <a:r>
              <a:rPr lang="en-IE" sz="2800" baseline="30000" dirty="0" smtClean="0"/>
              <a:t> </a:t>
            </a:r>
            <a:r>
              <a:rPr lang="en-IE" sz="2400" i="1" dirty="0" smtClean="0">
                <a:solidFill>
                  <a:srgbClr val="6600FF"/>
                </a:solidFill>
              </a:rPr>
              <a:t>(</a:t>
            </a:r>
            <a:r>
              <a:rPr lang="en-IE" sz="2400" i="1" dirty="0" err="1" smtClean="0">
                <a:solidFill>
                  <a:srgbClr val="6600FF"/>
                </a:solidFill>
              </a:rPr>
              <a:t>Gaeilge</a:t>
            </a:r>
            <a:r>
              <a:rPr lang="en-IE" sz="2400" i="1" dirty="0" smtClean="0">
                <a:solidFill>
                  <a:srgbClr val="6600FF"/>
                </a:solidFill>
              </a:rPr>
              <a:t>; various) </a:t>
            </a:r>
            <a:endParaRPr lang="en-IE" sz="2400" dirty="0" smtClean="0">
              <a:solidFill>
                <a:srgbClr val="6600FF"/>
              </a:solidFill>
            </a:endParaRPr>
          </a:p>
          <a:p>
            <a:pPr>
              <a:lnSpc>
                <a:spcPct val="80000"/>
              </a:lnSpc>
              <a:buNone/>
            </a:pPr>
            <a:r>
              <a:rPr lang="en-IE" sz="2800" dirty="0" smtClean="0"/>
              <a:t>				- Karlstad </a:t>
            </a:r>
            <a:r>
              <a:rPr lang="en-IE" sz="2400" i="1" dirty="0" smtClean="0">
                <a:solidFill>
                  <a:srgbClr val="6600FF"/>
                </a:solidFill>
              </a:rPr>
              <a:t>(IT)</a:t>
            </a:r>
          </a:p>
          <a:p>
            <a:pPr marL="0" indent="0">
              <a:lnSpc>
                <a:spcPct val="80000"/>
              </a:lnSpc>
              <a:buNone/>
            </a:pPr>
            <a:endParaRPr lang="en-IE" sz="800" i="1" dirty="0">
              <a:solidFill>
                <a:srgbClr val="6600FF"/>
              </a:solidFill>
            </a:endParaRPr>
          </a:p>
          <a:p>
            <a:pPr marL="0" indent="0">
              <a:lnSpc>
                <a:spcPct val="80000"/>
              </a:lnSpc>
              <a:buNone/>
            </a:pPr>
            <a:endParaRPr lang="en-IE" sz="800" i="1" dirty="0" smtClean="0">
              <a:solidFill>
                <a:srgbClr val="6600FF"/>
              </a:solidFill>
            </a:endParaRPr>
          </a:p>
          <a:p>
            <a:pPr>
              <a:lnSpc>
                <a:spcPct val="80000"/>
              </a:lnSpc>
            </a:pPr>
            <a:r>
              <a:rPr lang="en-IE" b="1" dirty="0" smtClean="0"/>
              <a:t>UK</a:t>
            </a:r>
            <a:r>
              <a:rPr lang="en-IE" dirty="0" smtClean="0"/>
              <a:t> </a:t>
            </a:r>
            <a:r>
              <a:rPr lang="en-IE" sz="2800" dirty="0" smtClean="0"/>
              <a:t>- Aberystwyth </a:t>
            </a:r>
            <a:r>
              <a:rPr lang="en-IE" sz="2400" i="1" dirty="0" smtClean="0">
                <a:solidFill>
                  <a:srgbClr val="6600FF"/>
                </a:solidFill>
              </a:rPr>
              <a:t>(Irish)</a:t>
            </a:r>
            <a:r>
              <a:rPr lang="en-IE" sz="2400" dirty="0" smtClean="0">
                <a:solidFill>
                  <a:srgbClr val="6600FF"/>
                </a:solidFill>
              </a:rPr>
              <a:t> </a:t>
            </a:r>
          </a:p>
          <a:p>
            <a:pPr>
              <a:lnSpc>
                <a:spcPct val="80000"/>
              </a:lnSpc>
              <a:buNone/>
            </a:pPr>
            <a:r>
              <a:rPr lang="en-IE" sz="2800" dirty="0" smtClean="0"/>
              <a:t>		 - University of Glasgow </a:t>
            </a:r>
            <a:r>
              <a:rPr lang="en-IE" sz="2400" i="1" dirty="0" smtClean="0">
                <a:solidFill>
                  <a:srgbClr val="6600FF"/>
                </a:solidFill>
              </a:rPr>
              <a:t>(Irish; Archaeology)</a:t>
            </a:r>
          </a:p>
          <a:p>
            <a:pPr>
              <a:lnSpc>
                <a:spcPct val="80000"/>
              </a:lnSpc>
              <a:buNone/>
            </a:pPr>
            <a:r>
              <a:rPr lang="en-IE" sz="2400" i="1" dirty="0">
                <a:solidFill>
                  <a:srgbClr val="6600FF"/>
                </a:solidFill>
              </a:rPr>
              <a:t>	</a:t>
            </a:r>
            <a:r>
              <a:rPr lang="en-IE" sz="2400" i="1" dirty="0" smtClean="0">
                <a:solidFill>
                  <a:srgbClr val="6600FF"/>
                </a:solidFill>
              </a:rPr>
              <a:t>	 </a:t>
            </a:r>
            <a:r>
              <a:rPr lang="en-IE" sz="2400" i="1" dirty="0" smtClean="0"/>
              <a:t>- </a:t>
            </a:r>
            <a:r>
              <a:rPr lang="en-IE" sz="2800" dirty="0" smtClean="0"/>
              <a:t>University of Strathclyde </a:t>
            </a:r>
            <a:r>
              <a:rPr lang="en-IE" sz="2400" dirty="0" smtClean="0"/>
              <a:t>(Glasgow) </a:t>
            </a:r>
            <a:r>
              <a:rPr lang="en-IE" sz="2400" i="1" dirty="0" smtClean="0">
                <a:solidFill>
                  <a:srgbClr val="6600FF"/>
                </a:solidFill>
              </a:rPr>
              <a:t>(History)</a:t>
            </a:r>
          </a:p>
          <a:p>
            <a:endParaRPr lang="en-IE" dirty="0"/>
          </a:p>
        </p:txBody>
      </p:sp>
    </p:spTree>
  </p:cSld>
  <p:clrMapOvr>
    <a:masterClrMapping/>
  </p:clrMapOvr>
  <p:transition advClick="0" advTm="3000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solidFill>
                  <a:srgbClr val="9933FF"/>
                </a:solidFill>
              </a:rPr>
              <a:t>Legal Studies students applying for Erasmus ...</a:t>
            </a:r>
            <a:endParaRPr lang="en-IE" dirty="0">
              <a:solidFill>
                <a:srgbClr val="9933FF"/>
              </a:solidFill>
            </a:endParaRPr>
          </a:p>
        </p:txBody>
      </p:sp>
      <p:sp>
        <p:nvSpPr>
          <p:cNvPr id="3" name="Content Placeholder 2"/>
          <p:cNvSpPr>
            <a:spLocks noGrp="1"/>
          </p:cNvSpPr>
          <p:nvPr>
            <p:ph idx="1"/>
          </p:nvPr>
        </p:nvSpPr>
        <p:spPr/>
        <p:txBody>
          <a:bodyPr/>
          <a:lstStyle/>
          <a:p>
            <a:pPr>
              <a:buNone/>
            </a:pPr>
            <a:endParaRPr lang="en-IE" dirty="0" smtClean="0"/>
          </a:p>
          <a:p>
            <a:pPr>
              <a:buNone/>
            </a:pPr>
            <a:r>
              <a:rPr lang="en-IE" dirty="0" smtClean="0"/>
              <a:t>... should bear in mind the fact that the Law School’s exchange places are also open to students of Corporate Law and Civil Law, and so there will be competition for these places.</a:t>
            </a:r>
            <a:endParaRPr lang="en-IE" dirty="0"/>
          </a:p>
        </p:txBody>
      </p:sp>
    </p:spTree>
  </p:cSld>
  <p:clrMapOvr>
    <a:masterClrMapping/>
  </p:clrMapOvr>
  <p:transition advClick="0" advTm="3000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sz="2800" dirty="0" smtClean="0">
                <a:solidFill>
                  <a:srgbClr val="6600FF"/>
                </a:solidFill>
              </a:rPr>
              <a:t/>
            </a:r>
            <a:br>
              <a:rPr lang="en-IE" sz="2800" dirty="0" smtClean="0">
                <a:solidFill>
                  <a:srgbClr val="6600FF"/>
                </a:solidFill>
              </a:rPr>
            </a:br>
            <a:r>
              <a:rPr lang="en-IE" sz="2800" dirty="0" smtClean="0">
                <a:solidFill>
                  <a:srgbClr val="6600FF"/>
                </a:solidFill>
              </a:rPr>
              <a:t/>
            </a:r>
            <a:br>
              <a:rPr lang="en-IE" sz="2800" dirty="0" smtClean="0">
                <a:solidFill>
                  <a:srgbClr val="6600FF"/>
                </a:solidFill>
              </a:rPr>
            </a:br>
            <a:r>
              <a:rPr lang="en-IE" sz="2800" dirty="0" smtClean="0">
                <a:solidFill>
                  <a:srgbClr val="6600FF"/>
                </a:solidFill>
              </a:rPr>
              <a:t>Erasmus Links by country, university and subject(s)</a:t>
            </a:r>
            <a:r>
              <a:rPr lang="en-IE" sz="2400" dirty="0" smtClean="0">
                <a:solidFill>
                  <a:srgbClr val="6600FF"/>
                </a:solidFill>
              </a:rPr>
              <a:t/>
            </a:r>
            <a:br>
              <a:rPr lang="en-IE" sz="2400" dirty="0" smtClean="0">
                <a:solidFill>
                  <a:srgbClr val="6600FF"/>
                </a:solidFill>
              </a:rPr>
            </a:br>
            <a:r>
              <a:rPr lang="en-IE" sz="2400" dirty="0" smtClean="0">
                <a:solidFill>
                  <a:srgbClr val="6600FF"/>
                </a:solidFill>
              </a:rPr>
              <a:t/>
            </a:r>
            <a:br>
              <a:rPr lang="en-IE" sz="2400" dirty="0" smtClean="0">
                <a:solidFill>
                  <a:srgbClr val="6600FF"/>
                </a:solidFill>
              </a:rPr>
            </a:br>
            <a:r>
              <a:rPr lang="en-IE" sz="2000" b="1" dirty="0" smtClean="0">
                <a:solidFill>
                  <a:srgbClr val="6600FF"/>
                </a:solidFill>
              </a:rPr>
              <a:t>(2) Good command of French or German required for the following exchange places</a:t>
            </a:r>
            <a:br>
              <a:rPr lang="en-IE" sz="2000" b="1" dirty="0" smtClean="0">
                <a:solidFill>
                  <a:srgbClr val="6600FF"/>
                </a:solidFill>
              </a:rPr>
            </a:br>
            <a:endParaRPr lang="en-IE" sz="2000" b="1" dirty="0"/>
          </a:p>
        </p:txBody>
      </p:sp>
      <p:sp>
        <p:nvSpPr>
          <p:cNvPr id="3" name="Content Placeholder 2"/>
          <p:cNvSpPr>
            <a:spLocks noGrp="1"/>
          </p:cNvSpPr>
          <p:nvPr>
            <p:ph idx="1"/>
          </p:nvPr>
        </p:nvSpPr>
        <p:spPr>
          <a:xfrm>
            <a:off x="395536" y="1916832"/>
            <a:ext cx="8229600" cy="4209331"/>
          </a:xfrm>
        </p:spPr>
        <p:txBody>
          <a:bodyPr/>
          <a:lstStyle/>
          <a:p>
            <a:endParaRPr lang="en-IE" sz="2400" b="1" dirty="0" smtClean="0"/>
          </a:p>
          <a:p>
            <a:r>
              <a:rPr lang="en-IE" sz="2400" b="1" dirty="0" smtClean="0"/>
              <a:t>Austria</a:t>
            </a:r>
            <a:r>
              <a:rPr lang="en-IE" sz="2400" dirty="0" smtClean="0"/>
              <a:t> 	- Vienna </a:t>
            </a:r>
            <a:r>
              <a:rPr lang="en-IE" sz="2400" i="1" dirty="0" smtClean="0">
                <a:solidFill>
                  <a:srgbClr val="9933FF"/>
                </a:solidFill>
              </a:rPr>
              <a:t>(History)</a:t>
            </a:r>
          </a:p>
          <a:p>
            <a:r>
              <a:rPr lang="en-IE" sz="2400" b="1" dirty="0" smtClean="0"/>
              <a:t>France	</a:t>
            </a:r>
            <a:r>
              <a:rPr lang="en-IE" sz="2400" dirty="0" smtClean="0"/>
              <a:t>- La Rochelle </a:t>
            </a:r>
            <a:r>
              <a:rPr lang="en-IE" sz="2400" i="1" dirty="0" smtClean="0">
                <a:solidFill>
                  <a:srgbClr val="9933FF"/>
                </a:solidFill>
              </a:rPr>
              <a:t>(IT)</a:t>
            </a:r>
          </a:p>
          <a:p>
            <a:r>
              <a:rPr lang="en-IE" sz="2400" b="1" dirty="0" smtClean="0"/>
              <a:t>Germany</a:t>
            </a:r>
            <a:r>
              <a:rPr lang="en-IE" sz="2400" dirty="0" smtClean="0"/>
              <a:t> 	- Bonn </a:t>
            </a:r>
            <a:r>
              <a:rPr lang="en-IE" sz="2400" i="1" dirty="0" smtClean="0">
                <a:solidFill>
                  <a:srgbClr val="9933FF"/>
                </a:solidFill>
              </a:rPr>
              <a:t>(</a:t>
            </a:r>
            <a:r>
              <a:rPr lang="en-IE" sz="2400" i="1" dirty="0" err="1" smtClean="0">
                <a:solidFill>
                  <a:srgbClr val="9933FF"/>
                </a:solidFill>
              </a:rPr>
              <a:t>Gaeilge</a:t>
            </a:r>
            <a:r>
              <a:rPr lang="en-IE" sz="2400" i="1" dirty="0" smtClean="0">
                <a:solidFill>
                  <a:srgbClr val="9933FF"/>
                </a:solidFill>
              </a:rPr>
              <a:t> / Celtic Civilisation)</a:t>
            </a:r>
          </a:p>
          <a:p>
            <a:pPr>
              <a:buNone/>
            </a:pPr>
            <a:r>
              <a:rPr lang="en-IE" sz="2400" dirty="0" smtClean="0"/>
              <a:t>			- G</a:t>
            </a:r>
            <a:r>
              <a:rPr lang="en-GB" sz="2400" dirty="0" smtClean="0"/>
              <a:t>ö</a:t>
            </a:r>
            <a:r>
              <a:rPr lang="en-IE" sz="2400" dirty="0" err="1" smtClean="0"/>
              <a:t>ttingen</a:t>
            </a:r>
            <a:r>
              <a:rPr lang="en-IE" sz="2400" baseline="30000" dirty="0" smtClean="0"/>
              <a:t> </a:t>
            </a:r>
            <a:r>
              <a:rPr lang="en-IE" sz="2400" i="1" dirty="0" smtClean="0">
                <a:solidFill>
                  <a:srgbClr val="9933FF"/>
                </a:solidFill>
              </a:rPr>
              <a:t>(various)</a:t>
            </a:r>
          </a:p>
          <a:p>
            <a:pPr>
              <a:buNone/>
            </a:pPr>
            <a:r>
              <a:rPr lang="en-IE" sz="2400" i="1" dirty="0" smtClean="0"/>
              <a:t>			- </a:t>
            </a:r>
            <a:r>
              <a:rPr lang="en-IE" sz="2400" dirty="0" smtClean="0"/>
              <a:t>Heidelberg </a:t>
            </a:r>
            <a:r>
              <a:rPr lang="en-IE" sz="2400" i="1" dirty="0" smtClean="0">
                <a:solidFill>
                  <a:srgbClr val="9933FF"/>
                </a:solidFill>
              </a:rPr>
              <a:t>(Soc. &amp; Pol.)</a:t>
            </a:r>
          </a:p>
          <a:p>
            <a:pPr>
              <a:buNone/>
            </a:pPr>
            <a:r>
              <a:rPr lang="en-IE" sz="2400" i="1" dirty="0" smtClean="0"/>
              <a:t>			- </a:t>
            </a:r>
            <a:r>
              <a:rPr lang="en-IE" sz="2400" dirty="0" smtClean="0"/>
              <a:t>Mainz</a:t>
            </a:r>
            <a:r>
              <a:rPr lang="en-IE" sz="2400" i="1" dirty="0" smtClean="0"/>
              <a:t> </a:t>
            </a:r>
            <a:r>
              <a:rPr lang="en-IE" sz="2400" i="1" dirty="0" smtClean="0">
                <a:solidFill>
                  <a:srgbClr val="9933FF"/>
                </a:solidFill>
              </a:rPr>
              <a:t>(History)</a:t>
            </a:r>
          </a:p>
          <a:p>
            <a:pPr>
              <a:buNone/>
            </a:pPr>
            <a:r>
              <a:rPr lang="en-IE" sz="2400" i="1" baseline="30000" dirty="0" smtClean="0"/>
              <a:t>			</a:t>
            </a:r>
          </a:p>
          <a:p>
            <a:endParaRPr lang="en-IE" dirty="0"/>
          </a:p>
        </p:txBody>
      </p:sp>
    </p:spTree>
  </p:cSld>
  <p:clrMapOvr>
    <a:masterClrMapping/>
  </p:clrMapOvr>
  <p:transition advClick="0" advTm="3000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IE" sz="4000">
                <a:solidFill>
                  <a:srgbClr val="6600FF"/>
                </a:solidFill>
              </a:rPr>
              <a:t>Websites for European Universities</a:t>
            </a:r>
            <a:endParaRPr lang="en-US" sz="4000">
              <a:solidFill>
                <a:srgbClr val="6600FF"/>
              </a:solidFill>
            </a:endParaRPr>
          </a:p>
        </p:txBody>
      </p:sp>
      <p:sp>
        <p:nvSpPr>
          <p:cNvPr id="23555" name="Rectangle 3"/>
          <p:cNvSpPr>
            <a:spLocks noGrp="1" noChangeArrowheads="1"/>
          </p:cNvSpPr>
          <p:nvPr>
            <p:ph type="body" idx="1"/>
          </p:nvPr>
        </p:nvSpPr>
        <p:spPr/>
        <p:txBody>
          <a:bodyPr/>
          <a:lstStyle/>
          <a:p>
            <a:r>
              <a:rPr lang="en-IE" dirty="0"/>
              <a:t>Please see the </a:t>
            </a:r>
            <a:r>
              <a:rPr lang="en-IE" dirty="0" smtClean="0"/>
              <a:t>Appendix to the ERASMUS </a:t>
            </a:r>
            <a:r>
              <a:rPr lang="en-IE" dirty="0"/>
              <a:t>application </a:t>
            </a:r>
            <a:r>
              <a:rPr lang="en-IE" dirty="0" smtClean="0"/>
              <a:t>form, </a:t>
            </a:r>
            <a:r>
              <a:rPr lang="en-IE" dirty="0"/>
              <a:t>where we have listed all the university </a:t>
            </a:r>
            <a:r>
              <a:rPr lang="en-IE" dirty="0" smtClean="0"/>
              <a:t>websites, as well as </a:t>
            </a:r>
            <a:r>
              <a:rPr lang="en-IE" dirty="0"/>
              <a:t>subject combinations that are possible in each </a:t>
            </a:r>
            <a:r>
              <a:rPr lang="en-IE" dirty="0" smtClean="0"/>
              <a:t>university.</a:t>
            </a:r>
          </a:p>
          <a:p>
            <a:r>
              <a:rPr lang="en-IE" dirty="0" smtClean="0"/>
              <a:t>Look </a:t>
            </a:r>
            <a:r>
              <a:rPr lang="en-IE" dirty="0"/>
              <a:t>for links such as “International”, “Exchange/Visiting Students”, </a:t>
            </a:r>
            <a:r>
              <a:rPr lang="en-IE" dirty="0" err="1"/>
              <a:t>etc</a:t>
            </a:r>
            <a:endParaRPr lang="en-US" dirty="0"/>
          </a:p>
        </p:txBody>
      </p:sp>
    </p:spTree>
  </p:cSld>
  <p:clrMapOvr>
    <a:masterClrMapping/>
  </p:clrMapOvr>
  <p:transition advClick="0" advTm="30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3554"/>
                                        </p:tgtEl>
                                        <p:attrNameLst>
                                          <p:attrName>style.visibility</p:attrName>
                                        </p:attrNameLst>
                                      </p:cBhvr>
                                      <p:to>
                                        <p:strVal val="visible"/>
                                      </p:to>
                                    </p:set>
                                    <p:animEffect transition="in" filter="fade">
                                      <p:cBhvr>
                                        <p:cTn id="7" dur="2000"/>
                                        <p:tgtEl>
                                          <p:spTgt spid="235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4" grpId="0"/>
    </p:bld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r>
              <a:rPr lang="en-IE" dirty="0">
                <a:solidFill>
                  <a:srgbClr val="6600FF"/>
                </a:solidFill>
              </a:rPr>
              <a:t>Other links</a:t>
            </a:r>
            <a:endParaRPr lang="en-GB" dirty="0">
              <a:solidFill>
                <a:srgbClr val="6600FF"/>
              </a:solidFill>
            </a:endParaRPr>
          </a:p>
        </p:txBody>
      </p:sp>
      <p:sp>
        <p:nvSpPr>
          <p:cNvPr id="52227" name="Rectangle 3"/>
          <p:cNvSpPr>
            <a:spLocks noGrp="1" noChangeArrowheads="1"/>
          </p:cNvSpPr>
          <p:nvPr>
            <p:ph type="body" idx="1"/>
          </p:nvPr>
        </p:nvSpPr>
        <p:spPr/>
        <p:txBody>
          <a:bodyPr/>
          <a:lstStyle/>
          <a:p>
            <a:pPr algn="ctr">
              <a:buNone/>
            </a:pPr>
            <a:r>
              <a:rPr lang="en-IE" sz="3000" dirty="0" smtClean="0"/>
              <a:t>1 year Exchange Options:</a:t>
            </a:r>
          </a:p>
          <a:p>
            <a:pPr algn="ctr">
              <a:buNone/>
            </a:pPr>
            <a:endParaRPr lang="en-IE" sz="3000" dirty="0" smtClean="0"/>
          </a:p>
          <a:p>
            <a:pPr>
              <a:spcBef>
                <a:spcPts val="1200"/>
              </a:spcBef>
            </a:pPr>
            <a:r>
              <a:rPr lang="en-IE" sz="3000" dirty="0" smtClean="0"/>
              <a:t>Boston College, USA			2 places</a:t>
            </a:r>
          </a:p>
          <a:p>
            <a:pPr>
              <a:spcBef>
                <a:spcPts val="1200"/>
              </a:spcBef>
            </a:pPr>
            <a:r>
              <a:rPr lang="en-IE" sz="3000" dirty="0" smtClean="0"/>
              <a:t>University of Richmond, USA		1 place</a:t>
            </a:r>
          </a:p>
          <a:p>
            <a:pPr>
              <a:spcBef>
                <a:spcPts val="1200"/>
              </a:spcBef>
            </a:pPr>
            <a:r>
              <a:rPr lang="en-IE" sz="3000" dirty="0" smtClean="0"/>
              <a:t>University of Ottawa, Canada	</a:t>
            </a:r>
            <a:r>
              <a:rPr lang="en-IE" sz="2800" dirty="0" smtClean="0"/>
              <a:t>	</a:t>
            </a:r>
            <a:r>
              <a:rPr lang="en-IE" sz="3000" dirty="0" smtClean="0"/>
              <a:t>4 places</a:t>
            </a:r>
          </a:p>
          <a:p>
            <a:pPr>
              <a:spcBef>
                <a:spcPts val="1200"/>
              </a:spcBef>
            </a:pPr>
            <a:r>
              <a:rPr lang="en-IE" sz="3000" dirty="0" smtClean="0"/>
              <a:t>Shantou University, China</a:t>
            </a:r>
            <a:r>
              <a:rPr lang="en-IE" dirty="0" smtClean="0"/>
              <a:t>	</a:t>
            </a:r>
            <a:r>
              <a:rPr lang="en-IE" sz="2800" dirty="0" smtClean="0"/>
              <a:t>	</a:t>
            </a:r>
            <a:r>
              <a:rPr lang="en-IE" sz="3000" dirty="0" smtClean="0"/>
              <a:t>5 </a:t>
            </a:r>
            <a:r>
              <a:rPr lang="en-IE" sz="3000" dirty="0" smtClean="0"/>
              <a:t>places</a:t>
            </a:r>
            <a:endParaRPr lang="en-IE" sz="3000" dirty="0"/>
          </a:p>
          <a:p>
            <a:pPr marL="0" indent="0" algn="ctr">
              <a:spcBef>
                <a:spcPts val="2400"/>
              </a:spcBef>
              <a:buNone/>
            </a:pPr>
            <a:r>
              <a:rPr lang="en-IE" sz="3000" b="1" dirty="0" smtClean="0"/>
              <a:t>These will all be discussed later …</a:t>
            </a:r>
            <a:endParaRPr lang="en-IE" sz="3000" b="1" dirty="0"/>
          </a:p>
        </p:txBody>
      </p:sp>
    </p:spTree>
  </p:cSld>
  <p:clrMapOvr>
    <a:masterClrMapping/>
  </p:clrMapOvr>
  <p:transition advClick="0" advTm="30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52226"/>
                                        </p:tgtEl>
                                        <p:attrNameLst>
                                          <p:attrName>style.visibility</p:attrName>
                                        </p:attrNameLst>
                                      </p:cBhvr>
                                      <p:to>
                                        <p:strVal val="visible"/>
                                      </p:to>
                                    </p:set>
                                    <p:animEffect transition="in" filter="dissolve">
                                      <p:cBhvr>
                                        <p:cTn id="7" dur="500"/>
                                        <p:tgtEl>
                                          <p:spTgt spid="52226"/>
                                        </p:tgtEl>
                                      </p:cBhvr>
                                    </p:animEffect>
                                  </p:childTnLst>
                                </p:cTn>
                              </p:par>
                            </p:childTnLst>
                          </p:cTn>
                        </p:par>
                        <p:par>
                          <p:cTn id="8" fill="hold">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52227">
                                            <p:txEl>
                                              <p:pRg st="0" end="0"/>
                                            </p:txEl>
                                          </p:spTgt>
                                        </p:tgtEl>
                                        <p:attrNameLst>
                                          <p:attrName>style.visibility</p:attrName>
                                        </p:attrNameLst>
                                      </p:cBhvr>
                                      <p:to>
                                        <p:strVal val="visible"/>
                                      </p:to>
                                    </p:set>
                                    <p:animEffect transition="in" filter="dissolve">
                                      <p:cBhvr>
                                        <p:cTn id="11" dur="1000"/>
                                        <p:tgtEl>
                                          <p:spTgt spid="52227">
                                            <p:txEl>
                                              <p:pRg st="0" end="0"/>
                                            </p:txEl>
                                          </p:spTgt>
                                        </p:tgtEl>
                                      </p:cBhvr>
                                    </p:animEffect>
                                  </p:childTnLst>
                                </p:cTn>
                              </p:par>
                            </p:childTnLst>
                          </p:cTn>
                        </p:par>
                        <p:par>
                          <p:cTn id="12" fill="hold">
                            <p:stCondLst>
                              <p:cond delay="1500"/>
                            </p:stCondLst>
                            <p:childTnLst>
                              <p:par>
                                <p:cTn id="13" presetID="9" presetClass="entr" presetSubtype="0" fill="hold" grpId="0" nodeType="afterEffect">
                                  <p:stCondLst>
                                    <p:cond delay="0"/>
                                  </p:stCondLst>
                                  <p:childTnLst>
                                    <p:set>
                                      <p:cBhvr>
                                        <p:cTn id="14" dur="1" fill="hold">
                                          <p:stCondLst>
                                            <p:cond delay="0"/>
                                          </p:stCondLst>
                                        </p:cTn>
                                        <p:tgtEl>
                                          <p:spTgt spid="52227">
                                            <p:txEl>
                                              <p:pRg st="2" end="2"/>
                                            </p:txEl>
                                          </p:spTgt>
                                        </p:tgtEl>
                                        <p:attrNameLst>
                                          <p:attrName>style.visibility</p:attrName>
                                        </p:attrNameLst>
                                      </p:cBhvr>
                                      <p:to>
                                        <p:strVal val="visible"/>
                                      </p:to>
                                    </p:set>
                                    <p:animEffect transition="in" filter="dissolve">
                                      <p:cBhvr>
                                        <p:cTn id="15" dur="1000"/>
                                        <p:tgtEl>
                                          <p:spTgt spid="52227">
                                            <p:txEl>
                                              <p:pRg st="2" end="2"/>
                                            </p:txEl>
                                          </p:spTgt>
                                        </p:tgtEl>
                                      </p:cBhvr>
                                    </p:animEffect>
                                  </p:childTnLst>
                                </p:cTn>
                              </p:par>
                            </p:childTnLst>
                          </p:cTn>
                        </p:par>
                        <p:par>
                          <p:cTn id="16" fill="hold">
                            <p:stCondLst>
                              <p:cond delay="2500"/>
                            </p:stCondLst>
                            <p:childTnLst>
                              <p:par>
                                <p:cTn id="17" presetID="9" presetClass="entr" presetSubtype="0" fill="hold" grpId="0" nodeType="afterEffect">
                                  <p:stCondLst>
                                    <p:cond delay="0"/>
                                  </p:stCondLst>
                                  <p:childTnLst>
                                    <p:set>
                                      <p:cBhvr>
                                        <p:cTn id="18" dur="1" fill="hold">
                                          <p:stCondLst>
                                            <p:cond delay="0"/>
                                          </p:stCondLst>
                                        </p:cTn>
                                        <p:tgtEl>
                                          <p:spTgt spid="52227">
                                            <p:txEl>
                                              <p:pRg st="3" end="3"/>
                                            </p:txEl>
                                          </p:spTgt>
                                        </p:tgtEl>
                                        <p:attrNameLst>
                                          <p:attrName>style.visibility</p:attrName>
                                        </p:attrNameLst>
                                      </p:cBhvr>
                                      <p:to>
                                        <p:strVal val="visible"/>
                                      </p:to>
                                    </p:set>
                                    <p:animEffect transition="in" filter="dissolve">
                                      <p:cBhvr>
                                        <p:cTn id="19" dur="1000"/>
                                        <p:tgtEl>
                                          <p:spTgt spid="52227">
                                            <p:txEl>
                                              <p:pRg st="3" end="3"/>
                                            </p:txEl>
                                          </p:spTgt>
                                        </p:tgtEl>
                                      </p:cBhvr>
                                    </p:animEffect>
                                  </p:childTnLst>
                                </p:cTn>
                              </p:par>
                            </p:childTnLst>
                          </p:cTn>
                        </p:par>
                        <p:par>
                          <p:cTn id="20" fill="hold">
                            <p:stCondLst>
                              <p:cond delay="3500"/>
                            </p:stCondLst>
                            <p:childTnLst>
                              <p:par>
                                <p:cTn id="21" presetID="9" presetClass="entr" presetSubtype="0" fill="hold" grpId="0" nodeType="afterEffect">
                                  <p:stCondLst>
                                    <p:cond delay="0"/>
                                  </p:stCondLst>
                                  <p:childTnLst>
                                    <p:set>
                                      <p:cBhvr>
                                        <p:cTn id="22" dur="1" fill="hold">
                                          <p:stCondLst>
                                            <p:cond delay="0"/>
                                          </p:stCondLst>
                                        </p:cTn>
                                        <p:tgtEl>
                                          <p:spTgt spid="52227">
                                            <p:txEl>
                                              <p:pRg st="4" end="4"/>
                                            </p:txEl>
                                          </p:spTgt>
                                        </p:tgtEl>
                                        <p:attrNameLst>
                                          <p:attrName>style.visibility</p:attrName>
                                        </p:attrNameLst>
                                      </p:cBhvr>
                                      <p:to>
                                        <p:strVal val="visible"/>
                                      </p:to>
                                    </p:set>
                                    <p:animEffect transition="in" filter="dissolve">
                                      <p:cBhvr>
                                        <p:cTn id="23" dur="1000"/>
                                        <p:tgtEl>
                                          <p:spTgt spid="52227">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grpId="0" nodeType="clickEffect">
                                  <p:stCondLst>
                                    <p:cond delay="0"/>
                                  </p:stCondLst>
                                  <p:childTnLst>
                                    <p:set>
                                      <p:cBhvr>
                                        <p:cTn id="27" dur="1" fill="hold">
                                          <p:stCondLst>
                                            <p:cond delay="0"/>
                                          </p:stCondLst>
                                        </p:cTn>
                                        <p:tgtEl>
                                          <p:spTgt spid="52227">
                                            <p:txEl>
                                              <p:pRg st="5" end="5"/>
                                            </p:txEl>
                                          </p:spTgt>
                                        </p:tgtEl>
                                        <p:attrNameLst>
                                          <p:attrName>style.visibility</p:attrName>
                                        </p:attrNameLst>
                                      </p:cBhvr>
                                      <p:to>
                                        <p:strVal val="visible"/>
                                      </p:to>
                                    </p:set>
                                    <p:animEffect transition="in" filter="dissolve">
                                      <p:cBhvr>
                                        <p:cTn id="28" dur="1000"/>
                                        <p:tgtEl>
                                          <p:spTgt spid="52227">
                                            <p:txEl>
                                              <p:pRg st="5" end="5"/>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9" presetClass="entr" presetSubtype="0" fill="hold" grpId="0" nodeType="clickEffect">
                                  <p:stCondLst>
                                    <p:cond delay="0"/>
                                  </p:stCondLst>
                                  <p:childTnLst>
                                    <p:set>
                                      <p:cBhvr>
                                        <p:cTn id="32" dur="1" fill="hold">
                                          <p:stCondLst>
                                            <p:cond delay="0"/>
                                          </p:stCondLst>
                                        </p:cTn>
                                        <p:tgtEl>
                                          <p:spTgt spid="52227">
                                            <p:txEl>
                                              <p:pRg st="6" end="6"/>
                                            </p:txEl>
                                          </p:spTgt>
                                        </p:tgtEl>
                                        <p:attrNameLst>
                                          <p:attrName>style.visibility</p:attrName>
                                        </p:attrNameLst>
                                      </p:cBhvr>
                                      <p:to>
                                        <p:strVal val="visible"/>
                                      </p:to>
                                    </p:set>
                                    <p:animEffect transition="in" filter="dissolve">
                                      <p:cBhvr>
                                        <p:cTn id="33" dur="1000"/>
                                        <p:tgtEl>
                                          <p:spTgt spid="5222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6" grpId="0"/>
      <p:bldP spid="52227"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6" name="Rectangle 4"/>
          <p:cNvSpPr>
            <a:spLocks noGrp="1" noChangeArrowheads="1"/>
          </p:cNvSpPr>
          <p:nvPr>
            <p:ph type="title"/>
          </p:nvPr>
        </p:nvSpPr>
        <p:spPr/>
        <p:txBody>
          <a:bodyPr/>
          <a:lstStyle/>
          <a:p>
            <a:r>
              <a:rPr lang="en-IE" sz="3200">
                <a:solidFill>
                  <a:srgbClr val="6600FF"/>
                </a:solidFill>
              </a:rPr>
              <a:t>Studying abroad – some terms we use</a:t>
            </a:r>
            <a:endParaRPr lang="en-GB" sz="3200">
              <a:solidFill>
                <a:srgbClr val="6600FF"/>
              </a:solidFill>
            </a:endParaRPr>
          </a:p>
        </p:txBody>
      </p:sp>
      <p:sp>
        <p:nvSpPr>
          <p:cNvPr id="54275" name="Rectangle 3"/>
          <p:cNvSpPr>
            <a:spLocks noGrp="1" noChangeArrowheads="1"/>
          </p:cNvSpPr>
          <p:nvPr>
            <p:ph type="body" idx="4294967295"/>
          </p:nvPr>
        </p:nvSpPr>
        <p:spPr>
          <a:xfrm>
            <a:off x="395288" y="1341438"/>
            <a:ext cx="8229600" cy="4741862"/>
          </a:xfrm>
        </p:spPr>
        <p:txBody>
          <a:bodyPr/>
          <a:lstStyle/>
          <a:p>
            <a:pPr algn="ctr">
              <a:lnSpc>
                <a:spcPct val="80000"/>
              </a:lnSpc>
              <a:buFontTx/>
              <a:buNone/>
            </a:pPr>
            <a:r>
              <a:rPr lang="en-IE" sz="2800" b="1" dirty="0"/>
              <a:t>HOME University: </a:t>
            </a:r>
          </a:p>
          <a:p>
            <a:pPr algn="ctr">
              <a:lnSpc>
                <a:spcPct val="80000"/>
              </a:lnSpc>
              <a:buFontTx/>
              <a:buNone/>
            </a:pPr>
            <a:r>
              <a:rPr lang="en-IE" sz="2800" dirty="0"/>
              <a:t>NUI Galway</a:t>
            </a:r>
          </a:p>
          <a:p>
            <a:pPr algn="ctr">
              <a:lnSpc>
                <a:spcPct val="80000"/>
              </a:lnSpc>
              <a:buFontTx/>
              <a:buNone/>
            </a:pPr>
            <a:endParaRPr lang="en-IE" sz="1200" b="1" dirty="0"/>
          </a:p>
          <a:p>
            <a:pPr algn="ctr">
              <a:lnSpc>
                <a:spcPct val="80000"/>
              </a:lnSpc>
              <a:buFontTx/>
              <a:buNone/>
            </a:pPr>
            <a:r>
              <a:rPr lang="en-IE" sz="2800" b="1" dirty="0"/>
              <a:t>HOST University: </a:t>
            </a:r>
          </a:p>
          <a:p>
            <a:pPr algn="ctr">
              <a:lnSpc>
                <a:spcPct val="80000"/>
              </a:lnSpc>
              <a:buFontTx/>
              <a:buNone/>
            </a:pPr>
            <a:r>
              <a:rPr lang="en-IE" sz="2800" dirty="0"/>
              <a:t>the university where the student spends the year abroad</a:t>
            </a:r>
          </a:p>
          <a:p>
            <a:pPr algn="ctr">
              <a:lnSpc>
                <a:spcPct val="80000"/>
              </a:lnSpc>
              <a:buFontTx/>
              <a:buNone/>
            </a:pPr>
            <a:r>
              <a:rPr lang="en-IE" sz="2800" b="1" dirty="0"/>
              <a:t>Academic/Subject Coordinator:</a:t>
            </a:r>
          </a:p>
          <a:p>
            <a:pPr algn="ctr">
              <a:lnSpc>
                <a:spcPct val="80000"/>
              </a:lnSpc>
              <a:buFontTx/>
              <a:buNone/>
            </a:pPr>
            <a:r>
              <a:rPr lang="en-IE" sz="2800" dirty="0"/>
              <a:t>A designated staff member in each School/Discipline who will provide guidance on course choice etc, and with whom students are expected to keep in touch before and during their study visit.</a:t>
            </a:r>
            <a:endParaRPr lang="en-GB" sz="2800" dirty="0"/>
          </a:p>
        </p:txBody>
      </p:sp>
    </p:spTree>
  </p:cSld>
  <p:clrMapOvr>
    <a:masterClrMapping/>
  </p:clrMapOvr>
  <p:transition advClick="0" advTm="30000"/>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IE" dirty="0" smtClean="0">
                <a:solidFill>
                  <a:srgbClr val="6600FF"/>
                </a:solidFill>
              </a:rPr>
              <a:t>BA International Requirements </a:t>
            </a:r>
            <a:r>
              <a:rPr lang="en-IE" sz="2400" i="1" dirty="0">
                <a:solidFill>
                  <a:srgbClr val="6600FF"/>
                </a:solidFill>
              </a:rPr>
              <a:t>(cont’d)</a:t>
            </a:r>
            <a:endParaRPr lang="en-US" sz="2400" i="1" dirty="0">
              <a:solidFill>
                <a:srgbClr val="6600FF"/>
              </a:solidFill>
            </a:endParaRPr>
          </a:p>
        </p:txBody>
      </p:sp>
      <p:sp>
        <p:nvSpPr>
          <p:cNvPr id="15363" name="Rectangle 3"/>
          <p:cNvSpPr>
            <a:spLocks noGrp="1" noChangeArrowheads="1"/>
          </p:cNvSpPr>
          <p:nvPr>
            <p:ph type="body" idx="1"/>
          </p:nvPr>
        </p:nvSpPr>
        <p:spPr/>
        <p:txBody>
          <a:bodyPr/>
          <a:lstStyle/>
          <a:p>
            <a:r>
              <a:rPr lang="en-IE" sz="2800" dirty="0"/>
              <a:t>Must consult with BA International </a:t>
            </a:r>
            <a:r>
              <a:rPr lang="en-IE" sz="2800" b="1" dirty="0"/>
              <a:t>coordinator</a:t>
            </a:r>
            <a:r>
              <a:rPr lang="en-IE" sz="2800" dirty="0"/>
              <a:t> in each of your subjects regarding the selection of modules to be taken at the host university</a:t>
            </a:r>
          </a:p>
          <a:p>
            <a:r>
              <a:rPr lang="en-IE" sz="2800" dirty="0" smtClean="0"/>
              <a:t>Target: 40 ECTS in total - that’s 20 in each subject, distributed over 2 semesters (subject </a:t>
            </a:r>
            <a:r>
              <a:rPr lang="en-IE" sz="2800" dirty="0"/>
              <a:t>to availability and the structure of </a:t>
            </a:r>
            <a:r>
              <a:rPr lang="en-IE" sz="2800" dirty="0" smtClean="0"/>
              <a:t>courses). </a:t>
            </a:r>
            <a:endParaRPr lang="en-IE" sz="2800" dirty="0"/>
          </a:p>
          <a:p>
            <a:r>
              <a:rPr lang="en-IE" sz="2800" dirty="0"/>
              <a:t>Students are responsible for completing the Year Abroad requirements, and making sure that the </a:t>
            </a:r>
            <a:r>
              <a:rPr lang="en-IE" sz="2800" b="1" dirty="0"/>
              <a:t>results</a:t>
            </a:r>
            <a:r>
              <a:rPr lang="en-IE" sz="2800" dirty="0"/>
              <a:t> are returned to their academic coordinator.</a:t>
            </a:r>
          </a:p>
        </p:txBody>
      </p:sp>
    </p:spTree>
  </p:cSld>
  <p:clrMapOvr>
    <a:masterClrMapping/>
  </p:clrMapOvr>
  <p:transition advClick="0" advTm="30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1" fill="hold">
                                          <p:stCondLst>
                                            <p:cond delay="0"/>
                                          </p:stCondLst>
                                        </p:cTn>
                                        <p:tgtEl>
                                          <p:spTgt spid="15362"/>
                                        </p:tgtEl>
                                        <p:attrNameLst>
                                          <p:attrName>style.visibility</p:attrName>
                                        </p:attrNameLst>
                                      </p:cBhvr>
                                      <p:to>
                                        <p:strVal val="visible"/>
                                      </p:to>
                                    </p:set>
                                    <p:anim calcmode="lin" valueType="num">
                                      <p:cBhvr>
                                        <p:cTn id="7" dur="1000" fill="hold"/>
                                        <p:tgtEl>
                                          <p:spTgt spid="15362"/>
                                        </p:tgtEl>
                                        <p:attrNameLst>
                                          <p:attrName>ppt_x</p:attrName>
                                        </p:attrNameLst>
                                      </p:cBhvr>
                                      <p:tavLst>
                                        <p:tav tm="0">
                                          <p:val>
                                            <p:strVal val="#ppt_x-.2"/>
                                          </p:val>
                                        </p:tav>
                                        <p:tav tm="100000">
                                          <p:val>
                                            <p:strVal val="#ppt_x"/>
                                          </p:val>
                                        </p:tav>
                                      </p:tavLst>
                                    </p:anim>
                                    <p:anim calcmode="lin" valueType="num">
                                      <p:cBhvr>
                                        <p:cTn id="8" dur="1000" fill="hold"/>
                                        <p:tgtEl>
                                          <p:spTgt spid="15362"/>
                                        </p:tgtEl>
                                        <p:attrNameLst>
                                          <p:attrName>ppt_y</p:attrName>
                                        </p:attrNameLst>
                                      </p:cBhvr>
                                      <p:tavLst>
                                        <p:tav tm="0">
                                          <p:val>
                                            <p:strVal val="#ppt_y"/>
                                          </p:val>
                                        </p:tav>
                                        <p:tav tm="100000">
                                          <p:val>
                                            <p:strVal val="#ppt_y"/>
                                          </p:val>
                                        </p:tav>
                                      </p:tavLst>
                                    </p:anim>
                                    <p:animEffect transition="in" filter="wipe(right)" prLst="gradientSize: 0.1">
                                      <p:cBhvr>
                                        <p:cTn id="9" dur="1000"/>
                                        <p:tgtEl>
                                          <p:spTgt spid="153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Text Box 4"/>
          <p:cNvSpPr txBox="1">
            <a:spLocks noChangeArrowheads="1"/>
          </p:cNvSpPr>
          <p:nvPr/>
        </p:nvSpPr>
        <p:spPr bwMode="auto">
          <a:xfrm>
            <a:off x="669925" y="1919288"/>
            <a:ext cx="184150" cy="396875"/>
          </a:xfrm>
          <a:prstGeom prst="rect">
            <a:avLst/>
          </a:prstGeom>
          <a:noFill/>
          <a:ln w="12700">
            <a:noFill/>
            <a:miter lim="800000"/>
            <a:headEnd type="none" w="sm" len="sm"/>
            <a:tailEnd type="none" w="sm" len="sm"/>
          </a:ln>
          <a:effectLst/>
        </p:spPr>
        <p:txBody>
          <a:bodyPr wrap="none">
            <a:spAutoFit/>
          </a:bodyPr>
          <a:lstStyle/>
          <a:p>
            <a:pPr eaLnBrk="0" hangingPunct="0"/>
            <a:endParaRPr lang="en-GB" sz="2000">
              <a:latin typeface="Times New Roman" pitchFamily="18" charset="0"/>
            </a:endParaRPr>
          </a:p>
        </p:txBody>
      </p:sp>
      <p:sp>
        <p:nvSpPr>
          <p:cNvPr id="9230" name="Text Box 14"/>
          <p:cNvSpPr txBox="1">
            <a:spLocks noChangeArrowheads="1"/>
          </p:cNvSpPr>
          <p:nvPr/>
        </p:nvSpPr>
        <p:spPr bwMode="auto">
          <a:xfrm>
            <a:off x="854075" y="0"/>
            <a:ext cx="7869238" cy="579438"/>
          </a:xfrm>
          <a:prstGeom prst="rect">
            <a:avLst/>
          </a:prstGeom>
          <a:noFill/>
          <a:ln w="12700">
            <a:noFill/>
            <a:miter lim="800000"/>
            <a:headEnd type="none" w="sm" len="sm"/>
            <a:tailEnd type="none" w="sm" len="sm"/>
          </a:ln>
          <a:effectLst/>
        </p:spPr>
        <p:txBody>
          <a:bodyPr>
            <a:spAutoFit/>
          </a:bodyPr>
          <a:lstStyle/>
          <a:p>
            <a:pPr algn="ctr" eaLnBrk="0" hangingPunct="0"/>
            <a:r>
              <a:rPr lang="en-US" sz="3200" dirty="0">
                <a:solidFill>
                  <a:srgbClr val="FF9900"/>
                </a:solidFill>
                <a:effectLst>
                  <a:outerShdw blurRad="38100" dist="38100" dir="2700000" algn="tl">
                    <a:srgbClr val="000000"/>
                  </a:outerShdw>
                </a:effectLst>
              </a:rPr>
              <a:t>THE </a:t>
            </a:r>
            <a:r>
              <a:rPr lang="en-US" sz="3200" dirty="0" smtClean="0">
                <a:solidFill>
                  <a:srgbClr val="FF9900"/>
                </a:solidFill>
                <a:effectLst>
                  <a:outerShdw blurRad="38100" dist="38100" dir="2700000" algn="tl">
                    <a:srgbClr val="000000"/>
                  </a:outerShdw>
                </a:effectLst>
              </a:rPr>
              <a:t>4-YEAR </a:t>
            </a:r>
            <a:r>
              <a:rPr lang="en-US" sz="3200" dirty="0">
                <a:solidFill>
                  <a:srgbClr val="FF9900"/>
                </a:solidFill>
                <a:effectLst>
                  <a:outerShdw blurRad="38100" dist="38100" dir="2700000" algn="tl">
                    <a:srgbClr val="000000"/>
                  </a:outerShdw>
                </a:effectLst>
              </a:rPr>
              <a:t>B.A. INTERNATIONAL</a:t>
            </a:r>
          </a:p>
        </p:txBody>
      </p:sp>
      <p:grpSp>
        <p:nvGrpSpPr>
          <p:cNvPr id="2" name="Group 1"/>
          <p:cNvGrpSpPr/>
          <p:nvPr/>
        </p:nvGrpSpPr>
        <p:grpSpPr>
          <a:xfrm>
            <a:off x="1901157" y="952500"/>
            <a:ext cx="5620443" cy="5410200"/>
            <a:chOff x="666429" y="1066800"/>
            <a:chExt cx="5620443" cy="5410200"/>
          </a:xfrm>
        </p:grpSpPr>
        <p:sp>
          <p:nvSpPr>
            <p:cNvPr id="9218" name="AutoShape 2"/>
            <p:cNvSpPr>
              <a:spLocks noChangeArrowheads="1"/>
            </p:cNvSpPr>
            <p:nvPr/>
          </p:nvSpPr>
          <p:spPr bwMode="auto">
            <a:xfrm>
              <a:off x="4871717" y="1981200"/>
              <a:ext cx="762000" cy="1600200"/>
            </a:xfrm>
            <a:prstGeom prst="upArrow">
              <a:avLst>
                <a:gd name="adj1" fmla="val 50000"/>
                <a:gd name="adj2" fmla="val 52500"/>
              </a:avLst>
            </a:prstGeom>
            <a:gradFill rotWithShape="0">
              <a:gsLst>
                <a:gs pos="0">
                  <a:srgbClr val="FF9933">
                    <a:gamma/>
                    <a:tint val="48627"/>
                    <a:invGamma/>
                  </a:srgbClr>
                </a:gs>
                <a:gs pos="100000">
                  <a:srgbClr val="FF9933"/>
                </a:gs>
              </a:gsLst>
              <a:lin ang="5400000" scaled="1"/>
            </a:gradFill>
            <a:ln w="9525">
              <a:solidFill>
                <a:schemeClr val="tx1"/>
              </a:solidFill>
              <a:miter lim="800000"/>
              <a:headEnd/>
              <a:tailEnd/>
            </a:ln>
            <a:effectLst/>
          </p:spPr>
          <p:txBody>
            <a:bodyPr wrap="none" anchor="ctr"/>
            <a:lstStyle/>
            <a:p>
              <a:pPr algn="ctr"/>
              <a:endParaRPr lang="en-GB" sz="2400" b="1">
                <a:latin typeface="Times New Roman" pitchFamily="18" charset="0"/>
              </a:endParaRPr>
            </a:p>
          </p:txBody>
        </p:sp>
        <p:sp>
          <p:nvSpPr>
            <p:cNvPr id="9219" name="AutoShape 3"/>
            <p:cNvSpPr>
              <a:spLocks noChangeArrowheads="1"/>
            </p:cNvSpPr>
            <p:nvPr/>
          </p:nvSpPr>
          <p:spPr bwMode="auto">
            <a:xfrm>
              <a:off x="3431854" y="1981200"/>
              <a:ext cx="762000" cy="1600200"/>
            </a:xfrm>
            <a:prstGeom prst="upArrow">
              <a:avLst>
                <a:gd name="adj1" fmla="val 50000"/>
                <a:gd name="adj2" fmla="val 52500"/>
              </a:avLst>
            </a:prstGeom>
            <a:gradFill rotWithShape="0">
              <a:gsLst>
                <a:gs pos="0">
                  <a:srgbClr val="FF9933">
                    <a:gamma/>
                    <a:tint val="48627"/>
                    <a:invGamma/>
                  </a:srgbClr>
                </a:gs>
                <a:gs pos="100000">
                  <a:srgbClr val="FF9933"/>
                </a:gs>
              </a:gsLst>
              <a:lin ang="5400000" scaled="1"/>
            </a:gradFill>
            <a:ln w="9525">
              <a:solidFill>
                <a:schemeClr val="tx1"/>
              </a:solidFill>
              <a:miter lim="800000"/>
              <a:headEnd/>
              <a:tailEnd/>
            </a:ln>
            <a:effectLst/>
          </p:spPr>
          <p:txBody>
            <a:bodyPr wrap="none" anchor="ctr"/>
            <a:lstStyle/>
            <a:p>
              <a:pPr algn="ctr"/>
              <a:endParaRPr lang="en-GB" sz="2400" b="1">
                <a:latin typeface="Times New Roman" pitchFamily="18" charset="0"/>
              </a:endParaRPr>
            </a:p>
          </p:txBody>
        </p:sp>
        <p:sp>
          <p:nvSpPr>
            <p:cNvPr id="9221" name="Rectangle 5"/>
            <p:cNvSpPr>
              <a:spLocks noChangeArrowheads="1"/>
            </p:cNvSpPr>
            <p:nvPr/>
          </p:nvSpPr>
          <p:spPr bwMode="auto">
            <a:xfrm>
              <a:off x="2450779" y="5638800"/>
              <a:ext cx="1066800" cy="685800"/>
            </a:xfrm>
            <a:prstGeom prst="rect">
              <a:avLst/>
            </a:prstGeom>
            <a:gradFill rotWithShape="0">
              <a:gsLst>
                <a:gs pos="0">
                  <a:srgbClr val="C0C0C0">
                    <a:alpha val="0"/>
                  </a:srgbClr>
                </a:gs>
                <a:gs pos="100000">
                  <a:srgbClr val="C0C0C0">
                    <a:gamma/>
                    <a:shade val="46275"/>
                    <a:invGamma/>
                  </a:srgbClr>
                </a:gs>
              </a:gsLst>
              <a:lin ang="2700000" scaled="1"/>
            </a:gradFill>
            <a:ln w="12700">
              <a:solidFill>
                <a:schemeClr val="tx1"/>
              </a:solidFill>
              <a:miter lim="800000"/>
              <a:headEnd type="none" w="sm" len="sm"/>
              <a:tailEnd type="none" w="sm" len="sm"/>
            </a:ln>
            <a:effectLst/>
          </p:spPr>
          <p:txBody>
            <a:bodyPr wrap="none" anchor="ctr"/>
            <a:lstStyle/>
            <a:p>
              <a:pPr algn="ctr" eaLnBrk="0" hangingPunct="0"/>
              <a:r>
                <a:rPr lang="en-US" sz="2000" dirty="0">
                  <a:latin typeface="Times New Roman" pitchFamily="18" charset="0"/>
                </a:rPr>
                <a:t>Subject</a:t>
              </a:r>
            </a:p>
            <a:p>
              <a:pPr algn="ctr" eaLnBrk="0" hangingPunct="0"/>
              <a:r>
                <a:rPr lang="en-US" sz="2000" dirty="0">
                  <a:latin typeface="Times New Roman" pitchFamily="18" charset="0"/>
                </a:rPr>
                <a:t>A</a:t>
              </a:r>
            </a:p>
          </p:txBody>
        </p:sp>
        <p:sp>
          <p:nvSpPr>
            <p:cNvPr id="9222" name="Rectangle 6"/>
            <p:cNvSpPr>
              <a:spLocks noChangeArrowheads="1"/>
            </p:cNvSpPr>
            <p:nvPr/>
          </p:nvSpPr>
          <p:spPr bwMode="auto">
            <a:xfrm>
              <a:off x="3872899" y="5620871"/>
              <a:ext cx="1066800" cy="685800"/>
            </a:xfrm>
            <a:prstGeom prst="rect">
              <a:avLst/>
            </a:prstGeom>
            <a:gradFill rotWithShape="0">
              <a:gsLst>
                <a:gs pos="0">
                  <a:srgbClr val="C0C0C0">
                    <a:alpha val="0"/>
                  </a:srgbClr>
                </a:gs>
                <a:gs pos="100000">
                  <a:srgbClr val="C0C0C0">
                    <a:gamma/>
                    <a:shade val="46275"/>
                    <a:invGamma/>
                  </a:srgbClr>
                </a:gs>
              </a:gsLst>
              <a:lin ang="2700000" scaled="1"/>
            </a:gradFill>
            <a:ln w="12700">
              <a:solidFill>
                <a:schemeClr val="tx1"/>
              </a:solidFill>
              <a:miter lim="800000"/>
              <a:headEnd type="none" w="sm" len="sm"/>
              <a:tailEnd type="none" w="sm" len="sm"/>
            </a:ln>
            <a:effectLst/>
          </p:spPr>
          <p:txBody>
            <a:bodyPr wrap="none" anchor="ctr"/>
            <a:lstStyle/>
            <a:p>
              <a:pPr algn="ctr" eaLnBrk="0" hangingPunct="0"/>
              <a:r>
                <a:rPr lang="en-US" sz="2000" dirty="0">
                  <a:latin typeface="Times New Roman" pitchFamily="18" charset="0"/>
                </a:rPr>
                <a:t>Subject</a:t>
              </a:r>
            </a:p>
            <a:p>
              <a:pPr algn="ctr" eaLnBrk="0" hangingPunct="0"/>
              <a:r>
                <a:rPr lang="en-US" sz="2000" dirty="0">
                  <a:latin typeface="Times New Roman" pitchFamily="18" charset="0"/>
                </a:rPr>
                <a:t>B</a:t>
              </a:r>
            </a:p>
          </p:txBody>
        </p:sp>
        <p:sp>
          <p:nvSpPr>
            <p:cNvPr id="9223" name="Rectangle 7"/>
            <p:cNvSpPr>
              <a:spLocks noChangeArrowheads="1"/>
            </p:cNvSpPr>
            <p:nvPr/>
          </p:nvSpPr>
          <p:spPr bwMode="auto">
            <a:xfrm>
              <a:off x="5220072" y="5638800"/>
              <a:ext cx="1066800" cy="685800"/>
            </a:xfrm>
            <a:prstGeom prst="rect">
              <a:avLst/>
            </a:prstGeom>
            <a:gradFill rotWithShape="0">
              <a:gsLst>
                <a:gs pos="0">
                  <a:srgbClr val="C0C0C0">
                    <a:alpha val="0"/>
                  </a:srgbClr>
                </a:gs>
                <a:gs pos="100000">
                  <a:srgbClr val="C0C0C0">
                    <a:gamma/>
                    <a:shade val="46275"/>
                    <a:invGamma/>
                  </a:srgbClr>
                </a:gs>
              </a:gsLst>
              <a:lin ang="2700000" scaled="1"/>
            </a:gradFill>
            <a:ln w="12700">
              <a:solidFill>
                <a:schemeClr val="tx1"/>
              </a:solidFill>
              <a:miter lim="800000"/>
              <a:headEnd type="none" w="sm" len="sm"/>
              <a:tailEnd type="none" w="sm" len="sm"/>
            </a:ln>
            <a:effectLst/>
          </p:spPr>
          <p:txBody>
            <a:bodyPr wrap="none" anchor="ctr"/>
            <a:lstStyle/>
            <a:p>
              <a:pPr algn="ctr" eaLnBrk="0" hangingPunct="0"/>
              <a:r>
                <a:rPr lang="en-US" sz="2000" dirty="0">
                  <a:latin typeface="Times New Roman" pitchFamily="18" charset="0"/>
                </a:rPr>
                <a:t>Subject</a:t>
              </a:r>
            </a:p>
            <a:p>
              <a:pPr algn="ctr" eaLnBrk="0" hangingPunct="0"/>
              <a:r>
                <a:rPr lang="en-US" sz="2000" dirty="0">
                  <a:latin typeface="Times New Roman" pitchFamily="18" charset="0"/>
                </a:rPr>
                <a:t>C</a:t>
              </a:r>
            </a:p>
          </p:txBody>
        </p:sp>
        <p:sp>
          <p:nvSpPr>
            <p:cNvPr id="9225" name="Rectangle 9"/>
            <p:cNvSpPr>
              <a:spLocks noChangeArrowheads="1"/>
            </p:cNvSpPr>
            <p:nvPr/>
          </p:nvSpPr>
          <p:spPr bwMode="auto">
            <a:xfrm>
              <a:off x="3342954" y="1219200"/>
              <a:ext cx="1066800" cy="685800"/>
            </a:xfrm>
            <a:prstGeom prst="rect">
              <a:avLst/>
            </a:prstGeom>
            <a:gradFill rotWithShape="0">
              <a:gsLst>
                <a:gs pos="0">
                  <a:srgbClr val="C0C0C0">
                    <a:alpha val="0"/>
                  </a:srgbClr>
                </a:gs>
                <a:gs pos="100000">
                  <a:srgbClr val="C0C0C0">
                    <a:gamma/>
                    <a:shade val="46275"/>
                    <a:invGamma/>
                  </a:srgbClr>
                </a:gs>
              </a:gsLst>
              <a:lin ang="2700000" scaled="1"/>
            </a:gradFill>
            <a:ln w="12700">
              <a:solidFill>
                <a:schemeClr val="tx1"/>
              </a:solidFill>
              <a:miter lim="800000"/>
              <a:headEnd type="none" w="sm" len="sm"/>
              <a:tailEnd type="none" w="sm" len="sm"/>
            </a:ln>
            <a:effectLst/>
          </p:spPr>
          <p:txBody>
            <a:bodyPr wrap="none" anchor="ctr"/>
            <a:lstStyle/>
            <a:p>
              <a:pPr algn="ctr" eaLnBrk="0" hangingPunct="0"/>
              <a:r>
                <a:rPr lang="en-US" sz="2000" b="1">
                  <a:latin typeface="Times New Roman" pitchFamily="18" charset="0"/>
                </a:rPr>
                <a:t>B</a:t>
              </a:r>
            </a:p>
          </p:txBody>
        </p:sp>
        <p:sp>
          <p:nvSpPr>
            <p:cNvPr id="9226" name="Rectangle 10"/>
            <p:cNvSpPr>
              <a:spLocks noChangeArrowheads="1"/>
            </p:cNvSpPr>
            <p:nvPr/>
          </p:nvSpPr>
          <p:spPr bwMode="auto">
            <a:xfrm>
              <a:off x="4711379" y="1219200"/>
              <a:ext cx="1066800" cy="685800"/>
            </a:xfrm>
            <a:prstGeom prst="rect">
              <a:avLst/>
            </a:prstGeom>
            <a:gradFill rotWithShape="0">
              <a:gsLst>
                <a:gs pos="0">
                  <a:srgbClr val="C0C0C0">
                    <a:alpha val="0"/>
                  </a:srgbClr>
                </a:gs>
                <a:gs pos="100000">
                  <a:srgbClr val="C0C0C0">
                    <a:gamma/>
                    <a:shade val="46275"/>
                    <a:invGamma/>
                  </a:srgbClr>
                </a:gs>
              </a:gsLst>
              <a:lin ang="2700000" scaled="1"/>
            </a:gradFill>
            <a:ln w="12700">
              <a:solidFill>
                <a:schemeClr val="tx1"/>
              </a:solidFill>
              <a:miter lim="800000"/>
              <a:headEnd type="none" w="sm" len="sm"/>
              <a:tailEnd type="none" w="sm" len="sm"/>
            </a:ln>
            <a:effectLst/>
          </p:spPr>
          <p:txBody>
            <a:bodyPr wrap="none" anchor="ctr"/>
            <a:lstStyle/>
            <a:p>
              <a:pPr algn="ctr" eaLnBrk="0" hangingPunct="0"/>
              <a:r>
                <a:rPr lang="en-US" sz="2000" b="1">
                  <a:latin typeface="Times New Roman" pitchFamily="18" charset="0"/>
                </a:rPr>
                <a:t>C</a:t>
              </a:r>
            </a:p>
          </p:txBody>
        </p:sp>
        <p:sp>
          <p:nvSpPr>
            <p:cNvPr id="9227" name="Rectangle 11"/>
            <p:cNvSpPr>
              <a:spLocks noChangeArrowheads="1"/>
            </p:cNvSpPr>
            <p:nvPr/>
          </p:nvSpPr>
          <p:spPr bwMode="auto">
            <a:xfrm>
              <a:off x="2896867" y="2514600"/>
              <a:ext cx="3244850" cy="769938"/>
            </a:xfrm>
            <a:prstGeom prst="rect">
              <a:avLst/>
            </a:prstGeom>
            <a:gradFill rotWithShape="1">
              <a:gsLst>
                <a:gs pos="0">
                  <a:srgbClr val="969696">
                    <a:gamma/>
                    <a:shade val="0"/>
                    <a:invGamma/>
                  </a:srgbClr>
                </a:gs>
                <a:gs pos="50000">
                  <a:srgbClr val="969696"/>
                </a:gs>
                <a:gs pos="100000">
                  <a:srgbClr val="969696">
                    <a:gamma/>
                    <a:shade val="0"/>
                    <a:invGamma/>
                  </a:srgbClr>
                </a:gs>
              </a:gsLst>
              <a:lin ang="5400000" scaled="1"/>
            </a:gradFill>
            <a:ln w="19050">
              <a:solidFill>
                <a:schemeClr val="tx1"/>
              </a:solidFill>
              <a:miter lim="800000"/>
              <a:headEnd type="none" w="sm" len="sm"/>
              <a:tailEnd type="none" w="sm" len="sm"/>
            </a:ln>
            <a:effectLst/>
          </p:spPr>
          <p:txBody>
            <a:bodyPr wrap="none" anchor="ctr"/>
            <a:lstStyle/>
            <a:p>
              <a:pPr algn="ctr" eaLnBrk="0" hangingPunct="0"/>
              <a:r>
                <a:rPr lang="en-US" sz="2400" b="1" i="1">
                  <a:solidFill>
                    <a:srgbClr val="FF9900"/>
                  </a:solidFill>
                </a:rPr>
                <a:t>THE YEAR ABROAD</a:t>
              </a:r>
            </a:p>
          </p:txBody>
        </p:sp>
        <p:sp>
          <p:nvSpPr>
            <p:cNvPr id="9228" name="Rectangle 12"/>
            <p:cNvSpPr>
              <a:spLocks noChangeArrowheads="1"/>
            </p:cNvSpPr>
            <p:nvPr/>
          </p:nvSpPr>
          <p:spPr bwMode="auto">
            <a:xfrm>
              <a:off x="3269929" y="3810000"/>
              <a:ext cx="1066800" cy="685800"/>
            </a:xfrm>
            <a:prstGeom prst="rect">
              <a:avLst/>
            </a:prstGeom>
            <a:gradFill rotWithShape="0">
              <a:gsLst>
                <a:gs pos="0">
                  <a:srgbClr val="C0C0C0">
                    <a:alpha val="0"/>
                  </a:srgbClr>
                </a:gs>
                <a:gs pos="100000">
                  <a:srgbClr val="C0C0C0">
                    <a:gamma/>
                    <a:shade val="46275"/>
                    <a:invGamma/>
                  </a:srgbClr>
                </a:gs>
              </a:gsLst>
              <a:lin ang="2700000" scaled="1"/>
            </a:gradFill>
            <a:ln w="12700">
              <a:solidFill>
                <a:schemeClr val="tx1"/>
              </a:solidFill>
              <a:miter lim="800000"/>
              <a:headEnd type="none" w="sm" len="sm"/>
              <a:tailEnd type="none" w="sm" len="sm"/>
            </a:ln>
            <a:effectLst/>
          </p:spPr>
          <p:txBody>
            <a:bodyPr wrap="none" anchor="ctr"/>
            <a:lstStyle/>
            <a:p>
              <a:pPr algn="ctr" eaLnBrk="0" hangingPunct="0"/>
              <a:r>
                <a:rPr lang="en-US" sz="2000" b="1">
                  <a:latin typeface="Times New Roman" pitchFamily="18" charset="0"/>
                </a:rPr>
                <a:t>B</a:t>
              </a:r>
            </a:p>
          </p:txBody>
        </p:sp>
        <p:sp>
          <p:nvSpPr>
            <p:cNvPr id="9229" name="Rectangle 13"/>
            <p:cNvSpPr>
              <a:spLocks noChangeArrowheads="1"/>
            </p:cNvSpPr>
            <p:nvPr/>
          </p:nvSpPr>
          <p:spPr bwMode="auto">
            <a:xfrm>
              <a:off x="4782817" y="3810000"/>
              <a:ext cx="1066800" cy="685800"/>
            </a:xfrm>
            <a:prstGeom prst="rect">
              <a:avLst/>
            </a:prstGeom>
            <a:gradFill rotWithShape="0">
              <a:gsLst>
                <a:gs pos="0">
                  <a:srgbClr val="C0C0C0">
                    <a:alpha val="0"/>
                  </a:srgbClr>
                </a:gs>
                <a:gs pos="100000">
                  <a:srgbClr val="C0C0C0">
                    <a:gamma/>
                    <a:shade val="46275"/>
                    <a:invGamma/>
                  </a:srgbClr>
                </a:gs>
              </a:gsLst>
              <a:lin ang="2700000" scaled="1"/>
            </a:gradFill>
            <a:ln w="12700">
              <a:solidFill>
                <a:schemeClr val="tx1"/>
              </a:solidFill>
              <a:miter lim="800000"/>
              <a:headEnd type="none" w="sm" len="sm"/>
              <a:tailEnd type="none" w="sm" len="sm"/>
            </a:ln>
            <a:effectLst/>
          </p:spPr>
          <p:txBody>
            <a:bodyPr wrap="none" anchor="ctr"/>
            <a:lstStyle/>
            <a:p>
              <a:pPr algn="ctr" eaLnBrk="0" hangingPunct="0"/>
              <a:r>
                <a:rPr lang="en-US" sz="2000" b="1">
                  <a:latin typeface="Times New Roman" pitchFamily="18" charset="0"/>
                </a:rPr>
                <a:t>C</a:t>
              </a:r>
            </a:p>
          </p:txBody>
        </p:sp>
        <p:sp>
          <p:nvSpPr>
            <p:cNvPr id="9231" name="AutoShape 15"/>
            <p:cNvSpPr>
              <a:spLocks noChangeArrowheads="1"/>
            </p:cNvSpPr>
            <p:nvPr/>
          </p:nvSpPr>
          <p:spPr bwMode="auto">
            <a:xfrm>
              <a:off x="910904" y="4724400"/>
              <a:ext cx="762000" cy="762000"/>
            </a:xfrm>
            <a:prstGeom prst="upArrow">
              <a:avLst>
                <a:gd name="adj1" fmla="val 50000"/>
                <a:gd name="adj2" fmla="val 25000"/>
              </a:avLst>
            </a:prstGeom>
            <a:gradFill rotWithShape="0">
              <a:gsLst>
                <a:gs pos="0">
                  <a:schemeClr val="accent2">
                    <a:gamma/>
                    <a:tint val="63529"/>
                    <a:invGamma/>
                  </a:schemeClr>
                </a:gs>
                <a:gs pos="100000">
                  <a:schemeClr val="accent2"/>
                </a:gs>
              </a:gsLst>
              <a:lin ang="5400000" scaled="1"/>
            </a:gradFill>
            <a:ln w="9525">
              <a:solidFill>
                <a:schemeClr val="tx1"/>
              </a:solidFill>
              <a:miter lim="800000"/>
              <a:headEnd/>
              <a:tailEnd/>
            </a:ln>
            <a:effectLst/>
          </p:spPr>
          <p:txBody>
            <a:bodyPr wrap="none" anchor="ctr"/>
            <a:lstStyle/>
            <a:p>
              <a:endParaRPr lang="en-IE"/>
            </a:p>
          </p:txBody>
        </p:sp>
        <p:sp>
          <p:nvSpPr>
            <p:cNvPr id="9232" name="AutoShape 16"/>
            <p:cNvSpPr>
              <a:spLocks noChangeArrowheads="1"/>
            </p:cNvSpPr>
            <p:nvPr/>
          </p:nvSpPr>
          <p:spPr bwMode="auto">
            <a:xfrm>
              <a:off x="839467" y="2057400"/>
              <a:ext cx="762000" cy="1600200"/>
            </a:xfrm>
            <a:prstGeom prst="upArrow">
              <a:avLst>
                <a:gd name="adj1" fmla="val 50000"/>
                <a:gd name="adj2" fmla="val 52500"/>
              </a:avLst>
            </a:prstGeom>
            <a:gradFill rotWithShape="0">
              <a:gsLst>
                <a:gs pos="0">
                  <a:schemeClr val="accent2">
                    <a:gamma/>
                    <a:tint val="63529"/>
                    <a:invGamma/>
                  </a:schemeClr>
                </a:gs>
                <a:gs pos="100000">
                  <a:schemeClr val="accent2"/>
                </a:gs>
              </a:gsLst>
              <a:lin ang="5400000" scaled="1"/>
            </a:gradFill>
            <a:ln w="9525">
              <a:solidFill>
                <a:schemeClr val="tx1"/>
              </a:solidFill>
              <a:miter lim="800000"/>
              <a:headEnd/>
              <a:tailEnd/>
            </a:ln>
            <a:effectLst/>
          </p:spPr>
          <p:txBody>
            <a:bodyPr wrap="none" anchor="ctr"/>
            <a:lstStyle/>
            <a:p>
              <a:endParaRPr lang="en-IE"/>
            </a:p>
          </p:txBody>
        </p:sp>
        <p:sp>
          <p:nvSpPr>
            <p:cNvPr id="9233" name="AutoShape 17"/>
            <p:cNvSpPr>
              <a:spLocks noChangeArrowheads="1"/>
            </p:cNvSpPr>
            <p:nvPr/>
          </p:nvSpPr>
          <p:spPr bwMode="auto">
            <a:xfrm>
              <a:off x="1457004" y="2514600"/>
              <a:ext cx="1066800" cy="1143000"/>
            </a:xfrm>
            <a:custGeom>
              <a:avLst/>
              <a:gdLst>
                <a:gd name="G0" fmla="+- 15126 0 0"/>
                <a:gd name="G1" fmla="+- 2912 0 0"/>
                <a:gd name="G2" fmla="+- 12158 0 2912"/>
                <a:gd name="G3" fmla="+- G2 0 2912"/>
                <a:gd name="G4" fmla="*/ G3 32768 32059"/>
                <a:gd name="G5" fmla="*/ G4 1 2"/>
                <a:gd name="G6" fmla="+- 21600 0 15126"/>
                <a:gd name="G7" fmla="*/ G6 2912 6079"/>
                <a:gd name="G8" fmla="+- G7 15126 0"/>
                <a:gd name="T0" fmla="*/ 15126 w 21600"/>
                <a:gd name="T1" fmla="*/ 0 h 21600"/>
                <a:gd name="T2" fmla="*/ 15126 w 21600"/>
                <a:gd name="T3" fmla="*/ 12158 h 21600"/>
                <a:gd name="T4" fmla="*/ 3237 w 21600"/>
                <a:gd name="T5" fmla="*/ 21600 h 21600"/>
                <a:gd name="T6" fmla="*/ 21600 w 21600"/>
                <a:gd name="T7" fmla="*/ 6079 h 21600"/>
                <a:gd name="T8" fmla="*/ 17694720 60000 65536"/>
                <a:gd name="T9" fmla="*/ 5898240 60000 65536"/>
                <a:gd name="T10" fmla="*/ 5898240 60000 65536"/>
                <a:gd name="T11" fmla="*/ 0 60000 65536"/>
                <a:gd name="T12" fmla="*/ 12427 w 21600"/>
                <a:gd name="T13" fmla="*/ G1 h 21600"/>
                <a:gd name="T14" fmla="*/ G8 w 21600"/>
                <a:gd name="T15" fmla="*/ G2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close/>
                </a:path>
              </a:pathLst>
            </a:custGeom>
            <a:gradFill rotWithShape="1">
              <a:gsLst>
                <a:gs pos="0">
                  <a:schemeClr val="accent2">
                    <a:gamma/>
                    <a:tint val="43529"/>
                    <a:invGamma/>
                  </a:schemeClr>
                </a:gs>
                <a:gs pos="100000">
                  <a:schemeClr val="accent2"/>
                </a:gs>
              </a:gsLst>
              <a:lin ang="5400000" scaled="1"/>
            </a:gradFill>
            <a:ln w="9525">
              <a:solidFill>
                <a:schemeClr val="tx1"/>
              </a:solidFill>
              <a:miter lim="800000"/>
              <a:headEnd/>
              <a:tailEnd/>
            </a:ln>
            <a:effectLst/>
          </p:spPr>
          <p:txBody>
            <a:bodyPr wrap="none" anchor="ctr"/>
            <a:lstStyle/>
            <a:p>
              <a:endParaRPr lang="en-IE"/>
            </a:p>
          </p:txBody>
        </p:sp>
        <p:sp>
          <p:nvSpPr>
            <p:cNvPr id="9234" name="AutoShape 18"/>
            <p:cNvSpPr>
              <a:spLocks noChangeArrowheads="1"/>
            </p:cNvSpPr>
            <p:nvPr/>
          </p:nvSpPr>
          <p:spPr bwMode="auto">
            <a:xfrm>
              <a:off x="737867" y="1066800"/>
              <a:ext cx="1295400" cy="838200"/>
            </a:xfrm>
            <a:prstGeom prst="homePlate">
              <a:avLst>
                <a:gd name="adj" fmla="val 38636"/>
              </a:avLst>
            </a:prstGeom>
            <a:gradFill rotWithShape="0">
              <a:gsLst>
                <a:gs pos="0">
                  <a:schemeClr val="bg2">
                    <a:gamma/>
                    <a:shade val="46275"/>
                    <a:invGamma/>
                  </a:schemeClr>
                </a:gs>
                <a:gs pos="100000">
                  <a:schemeClr val="bg2"/>
                </a:gs>
              </a:gsLst>
              <a:lin ang="0" scaled="1"/>
            </a:gradFill>
            <a:ln w="9525">
              <a:solidFill>
                <a:schemeClr val="tx1"/>
              </a:solidFill>
              <a:miter lim="800000"/>
              <a:headEnd/>
              <a:tailEnd/>
            </a:ln>
            <a:effectLst/>
          </p:spPr>
          <p:txBody>
            <a:bodyPr wrap="none" anchor="ctr"/>
            <a:lstStyle/>
            <a:p>
              <a:pPr algn="ctr"/>
              <a:r>
                <a:rPr lang="en-US" sz="2400" b="1" dirty="0">
                  <a:solidFill>
                    <a:srgbClr val="FF9933"/>
                  </a:solidFill>
                  <a:effectLst>
                    <a:outerShdw blurRad="38100" dist="38100" dir="2700000" algn="tl">
                      <a:srgbClr val="000000"/>
                    </a:outerShdw>
                  </a:effectLst>
                  <a:latin typeface="Times New Roman" pitchFamily="18" charset="0"/>
                </a:rPr>
                <a:t>Final</a:t>
              </a:r>
            </a:p>
            <a:p>
              <a:pPr algn="ctr"/>
              <a:r>
                <a:rPr lang="en-US" sz="2400" b="1" dirty="0">
                  <a:solidFill>
                    <a:srgbClr val="FF9933"/>
                  </a:solidFill>
                  <a:effectLst>
                    <a:outerShdw blurRad="38100" dist="38100" dir="2700000" algn="tl">
                      <a:srgbClr val="000000"/>
                    </a:outerShdw>
                  </a:effectLst>
                  <a:latin typeface="Times New Roman" pitchFamily="18" charset="0"/>
                </a:rPr>
                <a:t>Arts</a:t>
              </a:r>
            </a:p>
          </p:txBody>
        </p:sp>
        <p:sp>
          <p:nvSpPr>
            <p:cNvPr id="9235" name="AutoShape 19"/>
            <p:cNvSpPr>
              <a:spLocks noChangeArrowheads="1"/>
            </p:cNvSpPr>
            <p:nvPr/>
          </p:nvSpPr>
          <p:spPr bwMode="auto">
            <a:xfrm>
              <a:off x="737867" y="3733800"/>
              <a:ext cx="1295400" cy="838200"/>
            </a:xfrm>
            <a:prstGeom prst="homePlate">
              <a:avLst>
                <a:gd name="adj" fmla="val 38636"/>
              </a:avLst>
            </a:prstGeom>
            <a:gradFill rotWithShape="0">
              <a:gsLst>
                <a:gs pos="0">
                  <a:schemeClr val="bg2">
                    <a:gamma/>
                    <a:shade val="46275"/>
                    <a:invGamma/>
                  </a:schemeClr>
                </a:gs>
                <a:gs pos="100000">
                  <a:schemeClr val="bg2"/>
                </a:gs>
              </a:gsLst>
              <a:lin ang="0" scaled="1"/>
            </a:gradFill>
            <a:ln w="9525">
              <a:solidFill>
                <a:schemeClr val="tx1"/>
              </a:solidFill>
              <a:miter lim="800000"/>
              <a:headEnd/>
              <a:tailEnd/>
            </a:ln>
            <a:effectLst/>
          </p:spPr>
          <p:txBody>
            <a:bodyPr wrap="none" anchor="ctr"/>
            <a:lstStyle/>
            <a:p>
              <a:pPr algn="ctr"/>
              <a:r>
                <a:rPr lang="en-US" sz="2400" b="1">
                  <a:solidFill>
                    <a:srgbClr val="FF9933"/>
                  </a:solidFill>
                  <a:effectLst>
                    <a:outerShdw blurRad="38100" dist="38100" dir="2700000" algn="tl">
                      <a:srgbClr val="000000"/>
                    </a:outerShdw>
                  </a:effectLst>
                  <a:latin typeface="Times New Roman" pitchFamily="18" charset="0"/>
                </a:rPr>
                <a:t>Second</a:t>
              </a:r>
            </a:p>
            <a:p>
              <a:pPr algn="ctr"/>
              <a:r>
                <a:rPr lang="en-US" sz="2400" b="1">
                  <a:solidFill>
                    <a:srgbClr val="FF9933"/>
                  </a:solidFill>
                  <a:effectLst>
                    <a:outerShdw blurRad="38100" dist="38100" dir="2700000" algn="tl">
                      <a:srgbClr val="000000"/>
                    </a:outerShdw>
                  </a:effectLst>
                  <a:latin typeface="Times New Roman" pitchFamily="18" charset="0"/>
                </a:rPr>
                <a:t>Arts</a:t>
              </a:r>
            </a:p>
          </p:txBody>
        </p:sp>
        <p:sp>
          <p:nvSpPr>
            <p:cNvPr id="9236" name="AutoShape 20"/>
            <p:cNvSpPr>
              <a:spLocks noChangeArrowheads="1"/>
            </p:cNvSpPr>
            <p:nvPr/>
          </p:nvSpPr>
          <p:spPr bwMode="auto">
            <a:xfrm>
              <a:off x="666429" y="5638800"/>
              <a:ext cx="1295400" cy="838200"/>
            </a:xfrm>
            <a:prstGeom prst="homePlate">
              <a:avLst>
                <a:gd name="adj" fmla="val 38636"/>
              </a:avLst>
            </a:prstGeom>
            <a:gradFill rotWithShape="0">
              <a:gsLst>
                <a:gs pos="0">
                  <a:schemeClr val="bg2">
                    <a:gamma/>
                    <a:shade val="46275"/>
                    <a:invGamma/>
                  </a:schemeClr>
                </a:gs>
                <a:gs pos="100000">
                  <a:schemeClr val="bg2"/>
                </a:gs>
              </a:gsLst>
              <a:lin ang="0" scaled="1"/>
            </a:gradFill>
            <a:ln w="9525">
              <a:solidFill>
                <a:schemeClr val="tx1"/>
              </a:solidFill>
              <a:miter lim="800000"/>
              <a:headEnd/>
              <a:tailEnd/>
            </a:ln>
            <a:effectLst/>
          </p:spPr>
          <p:txBody>
            <a:bodyPr wrap="none" anchor="ctr"/>
            <a:lstStyle/>
            <a:p>
              <a:pPr algn="ctr"/>
              <a:r>
                <a:rPr lang="en-US" sz="2400" b="1">
                  <a:solidFill>
                    <a:srgbClr val="FF9933"/>
                  </a:solidFill>
                  <a:effectLst>
                    <a:outerShdw blurRad="38100" dist="38100" dir="2700000" algn="tl">
                      <a:srgbClr val="000000"/>
                    </a:outerShdw>
                  </a:effectLst>
                  <a:latin typeface="Times New Roman" pitchFamily="18" charset="0"/>
                </a:rPr>
                <a:t>First</a:t>
              </a:r>
            </a:p>
            <a:p>
              <a:pPr algn="ctr"/>
              <a:r>
                <a:rPr lang="en-US" sz="2400" b="1">
                  <a:solidFill>
                    <a:srgbClr val="FF9933"/>
                  </a:solidFill>
                  <a:effectLst>
                    <a:outerShdw blurRad="38100" dist="38100" dir="2700000" algn="tl">
                      <a:srgbClr val="000000"/>
                    </a:outerShdw>
                  </a:effectLst>
                  <a:latin typeface="Times New Roman" pitchFamily="18" charset="0"/>
                </a:rPr>
                <a:t>Arts</a:t>
              </a:r>
            </a:p>
          </p:txBody>
        </p:sp>
        <p:sp>
          <p:nvSpPr>
            <p:cNvPr id="9237" name="AutoShape 21"/>
            <p:cNvSpPr>
              <a:spLocks noChangeArrowheads="1"/>
            </p:cNvSpPr>
            <p:nvPr/>
          </p:nvSpPr>
          <p:spPr bwMode="auto">
            <a:xfrm>
              <a:off x="4798692" y="4631595"/>
              <a:ext cx="762000" cy="914400"/>
            </a:xfrm>
            <a:prstGeom prst="upArrow">
              <a:avLst>
                <a:gd name="adj1" fmla="val 50000"/>
                <a:gd name="adj2" fmla="val 30000"/>
              </a:avLst>
            </a:prstGeom>
            <a:gradFill rotWithShape="0">
              <a:gsLst>
                <a:gs pos="0">
                  <a:srgbClr val="FF9933">
                    <a:gamma/>
                    <a:tint val="48627"/>
                    <a:invGamma/>
                  </a:srgbClr>
                </a:gs>
                <a:gs pos="100000">
                  <a:srgbClr val="FF9933"/>
                </a:gs>
              </a:gsLst>
              <a:lin ang="5400000" scaled="1"/>
            </a:gradFill>
            <a:ln w="9525">
              <a:solidFill>
                <a:schemeClr val="tx1"/>
              </a:solidFill>
              <a:miter lim="800000"/>
              <a:headEnd/>
              <a:tailEnd/>
            </a:ln>
            <a:effectLst/>
          </p:spPr>
          <p:txBody>
            <a:bodyPr wrap="none" anchor="ctr"/>
            <a:lstStyle/>
            <a:p>
              <a:endParaRPr lang="en-IE"/>
            </a:p>
          </p:txBody>
        </p:sp>
        <p:sp>
          <p:nvSpPr>
            <p:cNvPr id="9238" name="AutoShape 22"/>
            <p:cNvSpPr>
              <a:spLocks noChangeArrowheads="1"/>
            </p:cNvSpPr>
            <p:nvPr/>
          </p:nvSpPr>
          <p:spPr bwMode="auto">
            <a:xfrm>
              <a:off x="3422329" y="4631595"/>
              <a:ext cx="762000" cy="914400"/>
            </a:xfrm>
            <a:prstGeom prst="upArrow">
              <a:avLst>
                <a:gd name="adj1" fmla="val 50000"/>
                <a:gd name="adj2" fmla="val 30000"/>
              </a:avLst>
            </a:prstGeom>
            <a:gradFill rotWithShape="0">
              <a:gsLst>
                <a:gs pos="0">
                  <a:srgbClr val="FF9933">
                    <a:gamma/>
                    <a:tint val="48627"/>
                    <a:invGamma/>
                  </a:srgbClr>
                </a:gs>
                <a:gs pos="100000">
                  <a:srgbClr val="FF9933"/>
                </a:gs>
              </a:gsLst>
              <a:lin ang="5400000" scaled="1"/>
            </a:gradFill>
            <a:ln w="9525">
              <a:solidFill>
                <a:schemeClr val="tx1"/>
              </a:solidFill>
              <a:miter lim="800000"/>
              <a:headEnd/>
              <a:tailEnd/>
            </a:ln>
            <a:effectLst/>
          </p:spPr>
          <p:txBody>
            <a:bodyPr wrap="none" anchor="ctr"/>
            <a:lstStyle/>
            <a:p>
              <a:endParaRPr lang="en-IE"/>
            </a:p>
          </p:txBody>
        </p:sp>
      </p:grpSp>
    </p:spTree>
  </p:cSld>
  <p:clrMapOvr>
    <a:masterClrMapping/>
  </p:clrMapOvr>
  <p:transition advClick="0" advTm="30000"/>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r>
              <a:rPr lang="en-IE" b="1">
                <a:solidFill>
                  <a:srgbClr val="6600FF"/>
                </a:solidFill>
              </a:rPr>
              <a:t>Compliance</a:t>
            </a:r>
            <a:r>
              <a:rPr lang="en-IE"/>
              <a:t> </a:t>
            </a:r>
            <a:endParaRPr lang="en-US"/>
          </a:p>
        </p:txBody>
      </p:sp>
      <p:sp>
        <p:nvSpPr>
          <p:cNvPr id="45059" name="Rectangle 3"/>
          <p:cNvSpPr>
            <a:spLocks noGrp="1" noChangeArrowheads="1"/>
          </p:cNvSpPr>
          <p:nvPr>
            <p:ph type="body" idx="1"/>
          </p:nvPr>
        </p:nvSpPr>
        <p:spPr/>
        <p:txBody>
          <a:bodyPr/>
          <a:lstStyle/>
          <a:p>
            <a:pPr marL="533400" indent="-533400" algn="ctr">
              <a:lnSpc>
                <a:spcPct val="90000"/>
              </a:lnSpc>
              <a:buFontTx/>
              <a:buNone/>
            </a:pPr>
            <a:r>
              <a:rPr lang="en-IE" b="1" dirty="0"/>
              <a:t>Failure to fulfil the requirements of the Year Abroad will have the following consequences:</a:t>
            </a:r>
            <a:r>
              <a:rPr lang="en-IE" dirty="0"/>
              <a:t> </a:t>
            </a:r>
          </a:p>
          <a:p>
            <a:pPr marL="533400" indent="-533400">
              <a:lnSpc>
                <a:spcPct val="90000"/>
              </a:lnSpc>
              <a:buFontTx/>
              <a:buAutoNum type="arabicPeriod"/>
            </a:pPr>
            <a:r>
              <a:rPr lang="en-IE" dirty="0"/>
              <a:t>The student will be obliged to pay </a:t>
            </a:r>
            <a:r>
              <a:rPr lang="en-IE" b="1" dirty="0"/>
              <a:t>fees</a:t>
            </a:r>
            <a:r>
              <a:rPr lang="en-IE" dirty="0"/>
              <a:t> for the final year of the BA Omnibus.</a:t>
            </a:r>
          </a:p>
          <a:p>
            <a:pPr marL="533400" indent="-533400">
              <a:lnSpc>
                <a:spcPct val="90000"/>
              </a:lnSpc>
              <a:buFontTx/>
              <a:buAutoNum type="arabicPeriod"/>
            </a:pPr>
            <a:r>
              <a:rPr lang="en-IE" dirty="0"/>
              <a:t>The student will be deprived of the BA International Degree and, on completion of their final year at NUI Galway, will be awarded the BA (Omnibus) degree only</a:t>
            </a:r>
            <a:r>
              <a:rPr lang="en-IE" dirty="0" smtClean="0"/>
              <a:t>.</a:t>
            </a:r>
          </a:p>
          <a:p>
            <a:pPr marL="533400" indent="-533400">
              <a:lnSpc>
                <a:spcPct val="90000"/>
              </a:lnSpc>
              <a:buFontTx/>
              <a:buAutoNum type="arabicPeriod"/>
            </a:pPr>
            <a:r>
              <a:rPr lang="en-IE" dirty="0" smtClean="0"/>
              <a:t>May have to repay Erasmus grant.</a:t>
            </a:r>
            <a:endParaRPr lang="en-IE" dirty="0"/>
          </a:p>
          <a:p>
            <a:pPr marL="533400" indent="-533400">
              <a:lnSpc>
                <a:spcPct val="90000"/>
              </a:lnSpc>
            </a:pPr>
            <a:endParaRPr lang="en-US" dirty="0"/>
          </a:p>
        </p:txBody>
      </p:sp>
    </p:spTree>
  </p:cSld>
  <p:clrMapOvr>
    <a:masterClrMapping/>
  </p:clrMapOvr>
  <p:transition advClick="0" advTm="30000">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entr" presetSubtype="0" fill="hold" grpId="0" nodeType="withEffect">
                                  <p:stCondLst>
                                    <p:cond delay="0"/>
                                  </p:stCondLst>
                                  <p:childTnLst>
                                    <p:set>
                                      <p:cBhvr>
                                        <p:cTn id="6" dur="1" fill="hold">
                                          <p:stCondLst>
                                            <p:cond delay="0"/>
                                          </p:stCondLst>
                                        </p:cTn>
                                        <p:tgtEl>
                                          <p:spTgt spid="45058"/>
                                        </p:tgtEl>
                                        <p:attrNameLst>
                                          <p:attrName>style.visibility</p:attrName>
                                        </p:attrNameLst>
                                      </p:cBhvr>
                                      <p:to>
                                        <p:strVal val="visible"/>
                                      </p:to>
                                    </p:set>
                                    <p:animEffect transition="in" filter="fade">
                                      <p:cBhvr>
                                        <p:cTn id="7" dur="768" decel="100000"/>
                                        <p:tgtEl>
                                          <p:spTgt spid="45058"/>
                                        </p:tgtEl>
                                      </p:cBhvr>
                                    </p:animEffect>
                                    <p:animScale>
                                      <p:cBhvr>
                                        <p:cTn id="8" dur="768" decel="100000"/>
                                        <p:tgtEl>
                                          <p:spTgt spid="45058"/>
                                        </p:tgtEl>
                                      </p:cBhvr>
                                      <p:from x="10000" y="10000"/>
                                      <p:to x="200000" y="450000"/>
                                    </p:animScale>
                                    <p:animScale>
                                      <p:cBhvr>
                                        <p:cTn id="9" dur="1230" accel="100000" fill="hold">
                                          <p:stCondLst>
                                            <p:cond delay="768"/>
                                          </p:stCondLst>
                                        </p:cTn>
                                        <p:tgtEl>
                                          <p:spTgt spid="45058"/>
                                        </p:tgtEl>
                                      </p:cBhvr>
                                      <p:from x="200000" y="450000"/>
                                      <p:to x="100000" y="100000"/>
                                    </p:animScale>
                                    <p:set>
                                      <p:cBhvr>
                                        <p:cTn id="10" dur="768" fill="hold"/>
                                        <p:tgtEl>
                                          <p:spTgt spid="45058"/>
                                        </p:tgtEl>
                                        <p:attrNameLst>
                                          <p:attrName>ppt_x</p:attrName>
                                        </p:attrNameLst>
                                      </p:cBhvr>
                                      <p:to>
                                        <p:strVal val="(0.5)"/>
                                      </p:to>
                                    </p:set>
                                    <p:anim from="(0.5)" to="(#ppt_x)" calcmode="lin" valueType="num">
                                      <p:cBhvr>
                                        <p:cTn id="11" dur="1230" accel="100000" fill="hold">
                                          <p:stCondLst>
                                            <p:cond delay="768"/>
                                          </p:stCondLst>
                                        </p:cTn>
                                        <p:tgtEl>
                                          <p:spTgt spid="45058"/>
                                        </p:tgtEl>
                                        <p:attrNameLst>
                                          <p:attrName>ppt_x</p:attrName>
                                        </p:attrNameLst>
                                      </p:cBhvr>
                                    </p:anim>
                                    <p:set>
                                      <p:cBhvr>
                                        <p:cTn id="12" dur="768" fill="hold"/>
                                        <p:tgtEl>
                                          <p:spTgt spid="45058"/>
                                        </p:tgtEl>
                                        <p:attrNameLst>
                                          <p:attrName>ppt_y</p:attrName>
                                        </p:attrNameLst>
                                      </p:cBhvr>
                                      <p:to>
                                        <p:strVal val="(#ppt_y+0.4)"/>
                                      </p:to>
                                    </p:set>
                                    <p:anim from="(#ppt_y+0.4)" to="(#ppt_y)" calcmode="lin" valueType="num">
                                      <p:cBhvr>
                                        <p:cTn id="13" dur="1230" accel="100000" fill="hold">
                                          <p:stCondLst>
                                            <p:cond delay="768"/>
                                          </p:stCondLst>
                                        </p:cTn>
                                        <p:tgtEl>
                                          <p:spTgt spid="45058"/>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8" grpId="0"/>
    </p:bld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IE" sz="4000" b="1">
                <a:solidFill>
                  <a:srgbClr val="6600FF"/>
                </a:solidFill>
              </a:rPr>
              <a:t>Costs </a:t>
            </a:r>
            <a:r>
              <a:rPr lang="en-IE" sz="4000">
                <a:solidFill>
                  <a:srgbClr val="6600FF"/>
                </a:solidFill>
              </a:rPr>
              <a:t>of going to Europe on Erasmus</a:t>
            </a:r>
            <a:endParaRPr lang="en-US" sz="4000">
              <a:solidFill>
                <a:srgbClr val="6600FF"/>
              </a:solidFill>
            </a:endParaRPr>
          </a:p>
        </p:txBody>
      </p:sp>
      <p:sp>
        <p:nvSpPr>
          <p:cNvPr id="19459" name="Rectangle 3"/>
          <p:cNvSpPr>
            <a:spLocks noGrp="1" noChangeArrowheads="1"/>
          </p:cNvSpPr>
          <p:nvPr>
            <p:ph type="body" idx="1"/>
          </p:nvPr>
        </p:nvSpPr>
        <p:spPr/>
        <p:txBody>
          <a:bodyPr/>
          <a:lstStyle/>
          <a:p>
            <a:r>
              <a:rPr lang="en-IE" dirty="0"/>
              <a:t>Total cost for the year will be between €7,000 - €10,000 approx.</a:t>
            </a:r>
          </a:p>
          <a:p>
            <a:pPr>
              <a:buFontTx/>
              <a:buNone/>
            </a:pPr>
            <a:r>
              <a:rPr lang="en-IE" sz="2400" dirty="0"/>
              <a:t>    This includes accommodation, household bills, food, travel, academic materials etc. </a:t>
            </a:r>
          </a:p>
          <a:p>
            <a:r>
              <a:rPr lang="en-IE" dirty="0" smtClean="0"/>
              <a:t>Some </a:t>
            </a:r>
            <a:r>
              <a:rPr lang="en-IE" dirty="0"/>
              <a:t>partner university websites </a:t>
            </a:r>
            <a:r>
              <a:rPr lang="en-IE" dirty="0" smtClean="0"/>
              <a:t>may </a:t>
            </a:r>
            <a:r>
              <a:rPr lang="en-IE" dirty="0"/>
              <a:t>have </a:t>
            </a:r>
            <a:r>
              <a:rPr lang="en-IE" dirty="0" smtClean="0"/>
              <a:t>information </a:t>
            </a:r>
            <a:r>
              <a:rPr lang="en-IE" dirty="0"/>
              <a:t>about the costs </a:t>
            </a:r>
            <a:r>
              <a:rPr lang="en-IE" dirty="0" smtClean="0"/>
              <a:t>of spending </a:t>
            </a:r>
            <a:r>
              <a:rPr lang="en-IE" dirty="0"/>
              <a:t>a year studying there.</a:t>
            </a:r>
          </a:p>
          <a:p>
            <a:endParaRPr lang="en-US" dirty="0"/>
          </a:p>
        </p:txBody>
      </p:sp>
    </p:spTree>
  </p:cSld>
  <p:clrMapOvr>
    <a:masterClrMapping/>
  </p:clrMapOvr>
  <p:transition advClick="0" advTm="30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9458"/>
                                        </p:tgtEl>
                                        <p:attrNameLst>
                                          <p:attrName>style.visibility</p:attrName>
                                        </p:attrNameLst>
                                      </p:cBhvr>
                                      <p:to>
                                        <p:strVal val="visible"/>
                                      </p:to>
                                    </p:set>
                                    <p:animEffect transition="in" filter="fade">
                                      <p:cBhvr>
                                        <p:cTn id="7" dur="2000"/>
                                        <p:tgtEl>
                                          <p:spTgt spid="194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p:bld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r>
              <a:rPr lang="en-GB" sz="2800" b="1" i="1">
                <a:solidFill>
                  <a:schemeClr val="tx1"/>
                </a:solidFill>
              </a:rPr>
              <a:t>What you should budget for … &amp; what funding is available</a:t>
            </a:r>
          </a:p>
        </p:txBody>
      </p:sp>
      <p:sp>
        <p:nvSpPr>
          <p:cNvPr id="31747" name="Rectangle 3"/>
          <p:cNvSpPr>
            <a:spLocks noGrp="1" noChangeArrowheads="1"/>
          </p:cNvSpPr>
          <p:nvPr>
            <p:ph type="body" sz="half" idx="1"/>
          </p:nvPr>
        </p:nvSpPr>
        <p:spPr/>
        <p:txBody>
          <a:bodyPr/>
          <a:lstStyle/>
          <a:p>
            <a:r>
              <a:rPr lang="en-GB" sz="2400" dirty="0">
                <a:solidFill>
                  <a:srgbClr val="FF0000"/>
                </a:solidFill>
              </a:rPr>
              <a:t>General Costs of Living  </a:t>
            </a:r>
            <a:r>
              <a:rPr lang="en-GB" sz="2000" dirty="0">
                <a:solidFill>
                  <a:srgbClr val="FF0000"/>
                </a:solidFill>
              </a:rPr>
              <a:t>(accommodation; heat/electricity/household bills; food)</a:t>
            </a:r>
          </a:p>
          <a:p>
            <a:pPr>
              <a:buFontTx/>
              <a:buNone/>
            </a:pPr>
            <a:endParaRPr lang="en-GB" sz="2000" dirty="0">
              <a:solidFill>
                <a:srgbClr val="FF0000"/>
              </a:solidFill>
            </a:endParaRPr>
          </a:p>
          <a:p>
            <a:r>
              <a:rPr lang="en-GB" sz="2400" dirty="0">
                <a:solidFill>
                  <a:srgbClr val="FF0000"/>
                </a:solidFill>
              </a:rPr>
              <a:t>Travel costs</a:t>
            </a:r>
          </a:p>
          <a:p>
            <a:endParaRPr lang="en-GB" sz="2400" dirty="0">
              <a:solidFill>
                <a:srgbClr val="FF0000"/>
              </a:solidFill>
            </a:endParaRPr>
          </a:p>
          <a:p>
            <a:r>
              <a:rPr lang="en-IE" sz="2400" dirty="0">
                <a:solidFill>
                  <a:srgbClr val="FF0000"/>
                </a:solidFill>
              </a:rPr>
              <a:t>Books, etc</a:t>
            </a:r>
            <a:endParaRPr lang="en-GB" sz="2400" dirty="0">
              <a:solidFill>
                <a:srgbClr val="FF0000"/>
              </a:solidFill>
            </a:endParaRPr>
          </a:p>
          <a:p>
            <a:pPr>
              <a:buFontTx/>
              <a:buNone/>
            </a:pPr>
            <a:endParaRPr lang="en-GB" sz="2400" dirty="0">
              <a:solidFill>
                <a:srgbClr val="FF0000"/>
              </a:solidFill>
            </a:endParaRPr>
          </a:p>
          <a:p>
            <a:r>
              <a:rPr lang="en-GB" sz="2400" dirty="0">
                <a:solidFill>
                  <a:srgbClr val="FF0000"/>
                </a:solidFill>
              </a:rPr>
              <a:t>Non-tuition fee to NUI Galway</a:t>
            </a:r>
          </a:p>
        </p:txBody>
      </p:sp>
      <p:sp>
        <p:nvSpPr>
          <p:cNvPr id="31748" name="Rectangle 4"/>
          <p:cNvSpPr>
            <a:spLocks noGrp="1" noChangeArrowheads="1"/>
          </p:cNvSpPr>
          <p:nvPr>
            <p:ph type="body" sz="half" idx="2"/>
          </p:nvPr>
        </p:nvSpPr>
        <p:spPr/>
        <p:txBody>
          <a:bodyPr/>
          <a:lstStyle/>
          <a:p>
            <a:r>
              <a:rPr lang="en-GB" sz="2400" dirty="0">
                <a:solidFill>
                  <a:srgbClr val="0000FF"/>
                </a:solidFill>
              </a:rPr>
              <a:t>Erasmus Mobility Grant </a:t>
            </a:r>
            <a:r>
              <a:rPr lang="en-IE" sz="2400" dirty="0"/>
              <a:t> €</a:t>
            </a:r>
            <a:r>
              <a:rPr lang="en-IE" sz="2400" dirty="0" smtClean="0"/>
              <a:t>1,980 - €2,430             for a </a:t>
            </a:r>
            <a:r>
              <a:rPr lang="en-IE" sz="2400" u="sng" dirty="0" smtClean="0"/>
              <a:t>9</a:t>
            </a:r>
            <a:r>
              <a:rPr lang="en-IE" sz="2400" dirty="0" smtClean="0"/>
              <a:t>-month stay </a:t>
            </a:r>
            <a:r>
              <a:rPr lang="en-IE" sz="2000" dirty="0" smtClean="0"/>
              <a:t>(depends on country) </a:t>
            </a:r>
            <a:endParaRPr lang="en-IE" sz="2000" dirty="0"/>
          </a:p>
          <a:p>
            <a:r>
              <a:rPr lang="en-GB" sz="2400" dirty="0" smtClean="0">
                <a:solidFill>
                  <a:srgbClr val="0000FF"/>
                </a:solidFill>
              </a:rPr>
              <a:t>Disability / Special </a:t>
            </a:r>
            <a:r>
              <a:rPr lang="en-GB" sz="2400" dirty="0">
                <a:solidFill>
                  <a:srgbClr val="0000FF"/>
                </a:solidFill>
              </a:rPr>
              <a:t>Needs Grant (if applicable)</a:t>
            </a:r>
          </a:p>
          <a:p>
            <a:r>
              <a:rPr lang="en-GB" sz="2400" dirty="0" smtClean="0">
                <a:solidFill>
                  <a:srgbClr val="0000FF"/>
                </a:solidFill>
              </a:rPr>
              <a:t>SUSI Grant </a:t>
            </a:r>
            <a:r>
              <a:rPr lang="en-GB" sz="2400" dirty="0">
                <a:solidFill>
                  <a:srgbClr val="0000FF"/>
                </a:solidFill>
              </a:rPr>
              <a:t>(if applicable)</a:t>
            </a:r>
            <a:r>
              <a:rPr lang="en-GB" sz="2400" dirty="0"/>
              <a:t> </a:t>
            </a:r>
          </a:p>
          <a:p>
            <a:r>
              <a:rPr lang="en-IE" sz="2400" dirty="0">
                <a:solidFill>
                  <a:srgbClr val="0000FF"/>
                </a:solidFill>
              </a:rPr>
              <a:t>Back to Education Grant (if applicable)</a:t>
            </a:r>
            <a:endParaRPr lang="en-GB" sz="2400" dirty="0">
              <a:solidFill>
                <a:srgbClr val="0000FF"/>
              </a:solidFill>
            </a:endParaRPr>
          </a:p>
          <a:p>
            <a:endParaRPr lang="en-GB" sz="2400" dirty="0"/>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entr" presetSubtype="0" fill="hold" grpId="0" nodeType="withEffect">
                                  <p:stCondLst>
                                    <p:cond delay="0"/>
                                  </p:stCondLst>
                                  <p:childTnLst>
                                    <p:set>
                                      <p:cBhvr>
                                        <p:cTn id="6" dur="1" fill="hold">
                                          <p:stCondLst>
                                            <p:cond delay="0"/>
                                          </p:stCondLst>
                                        </p:cTn>
                                        <p:tgtEl>
                                          <p:spTgt spid="31746"/>
                                        </p:tgtEl>
                                        <p:attrNameLst>
                                          <p:attrName>style.visibility</p:attrName>
                                        </p:attrNameLst>
                                      </p:cBhvr>
                                      <p:to>
                                        <p:strVal val="visible"/>
                                      </p:to>
                                    </p:set>
                                    <p:animEffect transition="in" filter="fade">
                                      <p:cBhvr>
                                        <p:cTn id="7" dur="768" decel="100000"/>
                                        <p:tgtEl>
                                          <p:spTgt spid="31746"/>
                                        </p:tgtEl>
                                      </p:cBhvr>
                                    </p:animEffect>
                                    <p:animScale>
                                      <p:cBhvr>
                                        <p:cTn id="8" dur="768" decel="100000"/>
                                        <p:tgtEl>
                                          <p:spTgt spid="31746"/>
                                        </p:tgtEl>
                                      </p:cBhvr>
                                      <p:from x="10000" y="10000"/>
                                      <p:to x="200000" y="450000"/>
                                    </p:animScale>
                                    <p:animScale>
                                      <p:cBhvr>
                                        <p:cTn id="9" dur="1230" accel="100000" fill="hold">
                                          <p:stCondLst>
                                            <p:cond delay="768"/>
                                          </p:stCondLst>
                                        </p:cTn>
                                        <p:tgtEl>
                                          <p:spTgt spid="31746"/>
                                        </p:tgtEl>
                                      </p:cBhvr>
                                      <p:from x="200000" y="450000"/>
                                      <p:to x="100000" y="100000"/>
                                    </p:animScale>
                                    <p:set>
                                      <p:cBhvr>
                                        <p:cTn id="10" dur="768" fill="hold"/>
                                        <p:tgtEl>
                                          <p:spTgt spid="31746"/>
                                        </p:tgtEl>
                                        <p:attrNameLst>
                                          <p:attrName>ppt_x</p:attrName>
                                        </p:attrNameLst>
                                      </p:cBhvr>
                                      <p:to>
                                        <p:strVal val="(0.5)"/>
                                      </p:to>
                                    </p:set>
                                    <p:anim from="(0.5)" to="(#ppt_x)" calcmode="lin" valueType="num">
                                      <p:cBhvr>
                                        <p:cTn id="11" dur="1230" accel="100000" fill="hold">
                                          <p:stCondLst>
                                            <p:cond delay="768"/>
                                          </p:stCondLst>
                                        </p:cTn>
                                        <p:tgtEl>
                                          <p:spTgt spid="31746"/>
                                        </p:tgtEl>
                                        <p:attrNameLst>
                                          <p:attrName>ppt_x</p:attrName>
                                        </p:attrNameLst>
                                      </p:cBhvr>
                                    </p:anim>
                                    <p:set>
                                      <p:cBhvr>
                                        <p:cTn id="12" dur="768" fill="hold"/>
                                        <p:tgtEl>
                                          <p:spTgt spid="31746"/>
                                        </p:tgtEl>
                                        <p:attrNameLst>
                                          <p:attrName>ppt_y</p:attrName>
                                        </p:attrNameLst>
                                      </p:cBhvr>
                                      <p:to>
                                        <p:strVal val="(#ppt_y+0.4)"/>
                                      </p:to>
                                    </p:set>
                                    <p:anim from="(#ppt_y+0.4)" to="(#ppt_y)" calcmode="lin" valueType="num">
                                      <p:cBhvr>
                                        <p:cTn id="13" dur="1230" accel="100000" fill="hold">
                                          <p:stCondLst>
                                            <p:cond delay="768"/>
                                          </p:stCondLst>
                                        </p:cTn>
                                        <p:tgtEl>
                                          <p:spTgt spid="31746"/>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6"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IE" dirty="0" smtClean="0">
                <a:solidFill>
                  <a:srgbClr val="9933FF"/>
                </a:solidFill>
              </a:rPr>
              <a:t>Erasmus+ grant rates</a:t>
            </a:r>
            <a:endParaRPr lang="en-IE" dirty="0">
              <a:solidFill>
                <a:srgbClr val="9933FF"/>
              </a:solidFill>
            </a:endParaRPr>
          </a:p>
        </p:txBody>
      </p:sp>
      <p:sp>
        <p:nvSpPr>
          <p:cNvPr id="7" name="Content Placeholder 6"/>
          <p:cNvSpPr>
            <a:spLocks noGrp="1"/>
          </p:cNvSpPr>
          <p:nvPr>
            <p:ph idx="1"/>
          </p:nvPr>
        </p:nvSpPr>
        <p:spPr>
          <a:xfrm>
            <a:off x="323528" y="1600200"/>
            <a:ext cx="8568952" cy="4525963"/>
          </a:xfrm>
        </p:spPr>
        <p:txBody>
          <a:bodyPr/>
          <a:lstStyle/>
          <a:p>
            <a:r>
              <a:rPr lang="en-IE" dirty="0" smtClean="0"/>
              <a:t>€270 per month for UK, Finland, Sweden, Austria, France</a:t>
            </a:r>
          </a:p>
          <a:p>
            <a:endParaRPr lang="en-IE" dirty="0" smtClean="0"/>
          </a:p>
          <a:p>
            <a:r>
              <a:rPr lang="en-IE" dirty="0" smtClean="0"/>
              <a:t>€220 per month for Belgium, Czech Republic, Germany, Hungary, Malta, Netherlands, Turkey</a:t>
            </a:r>
          </a:p>
          <a:p>
            <a:endParaRPr lang="en-IE" dirty="0" smtClean="0"/>
          </a:p>
          <a:p>
            <a:r>
              <a:rPr lang="en-IE" dirty="0" smtClean="0"/>
              <a:t>Part of a month: </a:t>
            </a:r>
            <a:r>
              <a:rPr lang="en-IE" dirty="0" smtClean="0"/>
              <a:t>(# of days </a:t>
            </a:r>
            <a:r>
              <a:rPr lang="en-IE" dirty="0" smtClean="0"/>
              <a:t>x grant rate)÷ 30</a:t>
            </a:r>
          </a:p>
        </p:txBody>
      </p:sp>
    </p:spTree>
  </p:cSld>
  <p:clrMapOvr>
    <a:masterClrMapping/>
  </p:clrMapOvr>
  <p:transition advClick="0" advTm="30000"/>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r>
              <a:rPr lang="en-IE" b="1" dirty="0">
                <a:solidFill>
                  <a:srgbClr val="6600FF"/>
                </a:solidFill>
              </a:rPr>
              <a:t>The Application </a:t>
            </a:r>
            <a:r>
              <a:rPr lang="en-IE" b="1" dirty="0" smtClean="0">
                <a:solidFill>
                  <a:srgbClr val="6600FF"/>
                </a:solidFill>
              </a:rPr>
              <a:t>Process – </a:t>
            </a:r>
            <a:br>
              <a:rPr lang="en-IE" b="1" dirty="0" smtClean="0">
                <a:solidFill>
                  <a:srgbClr val="6600FF"/>
                </a:solidFill>
              </a:rPr>
            </a:br>
            <a:r>
              <a:rPr lang="en-IE" b="1" dirty="0" smtClean="0">
                <a:solidFill>
                  <a:srgbClr val="6600FF"/>
                </a:solidFill>
              </a:rPr>
              <a:t>both EU and non-EU</a:t>
            </a:r>
            <a:endParaRPr lang="en-US" b="1" dirty="0">
              <a:solidFill>
                <a:srgbClr val="6600FF"/>
              </a:solidFill>
            </a:endParaRPr>
          </a:p>
        </p:txBody>
      </p:sp>
      <p:sp>
        <p:nvSpPr>
          <p:cNvPr id="60419" name="Rectangle 3"/>
          <p:cNvSpPr>
            <a:spLocks noGrp="1" noChangeArrowheads="1"/>
          </p:cNvSpPr>
          <p:nvPr>
            <p:ph type="body" idx="1"/>
          </p:nvPr>
        </p:nvSpPr>
        <p:spPr/>
        <p:txBody>
          <a:bodyPr/>
          <a:lstStyle/>
          <a:p>
            <a:r>
              <a:rPr lang="en-IE" dirty="0"/>
              <a:t>Carry out some </a:t>
            </a:r>
            <a:r>
              <a:rPr lang="en-IE" b="1" dirty="0"/>
              <a:t>research</a:t>
            </a:r>
            <a:r>
              <a:rPr lang="en-IE" dirty="0"/>
              <a:t> on the destinations available by consulting the different universities’ websites</a:t>
            </a:r>
            <a:r>
              <a:rPr lang="en-IE" dirty="0" smtClean="0"/>
              <a:t>.</a:t>
            </a:r>
          </a:p>
          <a:p>
            <a:r>
              <a:rPr lang="en-IE" dirty="0" smtClean="0"/>
              <a:t>Complete the appropriate form </a:t>
            </a:r>
            <a:r>
              <a:rPr lang="en-IE" sz="2800" dirty="0" smtClean="0"/>
              <a:t>(there are 2, one for ERASMUS and one for non-EU). </a:t>
            </a:r>
            <a:endParaRPr lang="en-IE" sz="2800" dirty="0"/>
          </a:p>
          <a:p>
            <a:r>
              <a:rPr lang="en-IE" dirty="0"/>
              <a:t>Return </a:t>
            </a:r>
            <a:r>
              <a:rPr lang="en-IE" dirty="0" smtClean="0"/>
              <a:t>your application </a:t>
            </a:r>
            <a:r>
              <a:rPr lang="en-IE" dirty="0"/>
              <a:t>form </a:t>
            </a:r>
            <a:r>
              <a:rPr lang="en-IE" dirty="0" smtClean="0"/>
              <a:t>to </a:t>
            </a:r>
            <a:r>
              <a:rPr lang="en-IE" dirty="0"/>
              <a:t>Catherine McCurry in the College of Arts Office by </a:t>
            </a:r>
            <a:r>
              <a:rPr lang="en-IE" dirty="0" smtClean="0"/>
              <a:t>4pm on </a:t>
            </a:r>
            <a:r>
              <a:rPr lang="en-IE" dirty="0" smtClean="0"/>
              <a:t>6</a:t>
            </a:r>
            <a:r>
              <a:rPr lang="en-IE" baseline="30000" dirty="0" smtClean="0"/>
              <a:t>th</a:t>
            </a:r>
            <a:r>
              <a:rPr lang="en-IE" dirty="0" smtClean="0"/>
              <a:t> </a:t>
            </a:r>
            <a:r>
              <a:rPr lang="en-IE" dirty="0" smtClean="0"/>
              <a:t>February (strict deadline).</a:t>
            </a:r>
            <a:endParaRPr lang="en-IE" dirty="0"/>
          </a:p>
          <a:p>
            <a:endParaRPr lang="en-IE" dirty="0"/>
          </a:p>
        </p:txBody>
      </p:sp>
    </p:spTree>
  </p:cSld>
  <p:clrMapOvr>
    <a:masterClrMapping/>
  </p:clrMapOvr>
  <p:transition advClick="0" advTm="30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0418"/>
                                        </p:tgtEl>
                                        <p:attrNameLst>
                                          <p:attrName>style.visibility</p:attrName>
                                        </p:attrNameLst>
                                      </p:cBhvr>
                                      <p:to>
                                        <p:strVal val="visible"/>
                                      </p:to>
                                    </p:set>
                                    <p:animEffect transition="in" filter="fade">
                                      <p:cBhvr>
                                        <p:cTn id="7" dur="2000"/>
                                        <p:tgtEl>
                                          <p:spTgt spid="604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8" grpId="0"/>
    </p:bld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en-IE" dirty="0">
                <a:solidFill>
                  <a:srgbClr val="6600FF"/>
                </a:solidFill>
              </a:rPr>
              <a:t>Criteria for Selection</a:t>
            </a:r>
            <a:endParaRPr lang="en-US" dirty="0">
              <a:solidFill>
                <a:srgbClr val="6600FF"/>
              </a:solidFill>
            </a:endParaRPr>
          </a:p>
        </p:txBody>
      </p:sp>
      <p:sp>
        <p:nvSpPr>
          <p:cNvPr id="34819" name="Rectangle 3"/>
          <p:cNvSpPr>
            <a:spLocks noGrp="1" noChangeArrowheads="1"/>
          </p:cNvSpPr>
          <p:nvPr>
            <p:ph type="body" idx="1"/>
          </p:nvPr>
        </p:nvSpPr>
        <p:spPr/>
        <p:txBody>
          <a:bodyPr/>
          <a:lstStyle/>
          <a:p>
            <a:r>
              <a:rPr lang="en-IE" dirty="0"/>
              <a:t>Your Examination </a:t>
            </a:r>
            <a:r>
              <a:rPr lang="en-IE" dirty="0">
                <a:solidFill>
                  <a:srgbClr val="6600FF"/>
                </a:solidFill>
              </a:rPr>
              <a:t>results</a:t>
            </a:r>
            <a:r>
              <a:rPr lang="en-IE" dirty="0"/>
              <a:t>: First Arts and Semester 1 of 2</a:t>
            </a:r>
            <a:r>
              <a:rPr lang="en-IE" baseline="30000" dirty="0"/>
              <a:t>nd</a:t>
            </a:r>
            <a:r>
              <a:rPr lang="en-IE" dirty="0"/>
              <a:t> Arts</a:t>
            </a:r>
            <a:endParaRPr lang="en-US" dirty="0"/>
          </a:p>
          <a:p>
            <a:r>
              <a:rPr lang="en-IE" dirty="0"/>
              <a:t>The extent to which you demonstrate having </a:t>
            </a:r>
            <a:r>
              <a:rPr lang="en-IE" b="1" dirty="0">
                <a:solidFill>
                  <a:srgbClr val="6600FF"/>
                </a:solidFill>
              </a:rPr>
              <a:t>researched</a:t>
            </a:r>
            <a:r>
              <a:rPr lang="en-IE" dirty="0"/>
              <a:t> your selection</a:t>
            </a:r>
          </a:p>
          <a:p>
            <a:r>
              <a:rPr lang="en-IE" dirty="0"/>
              <a:t>The strength of your </a:t>
            </a:r>
            <a:r>
              <a:rPr lang="en-IE" dirty="0">
                <a:solidFill>
                  <a:srgbClr val="6600FF"/>
                </a:solidFill>
              </a:rPr>
              <a:t>Personal Statement</a:t>
            </a:r>
          </a:p>
          <a:p>
            <a:r>
              <a:rPr lang="en-IE" dirty="0"/>
              <a:t>The </a:t>
            </a:r>
            <a:r>
              <a:rPr lang="en-IE" dirty="0">
                <a:solidFill>
                  <a:srgbClr val="6600FF"/>
                </a:solidFill>
              </a:rPr>
              <a:t>‘fit’ </a:t>
            </a:r>
            <a:r>
              <a:rPr lang="en-IE" dirty="0"/>
              <a:t>between your subjects and your </a:t>
            </a:r>
            <a:r>
              <a:rPr lang="en-IE" dirty="0" smtClean="0"/>
              <a:t>selection (especially for ERASMUS)</a:t>
            </a:r>
            <a:endParaRPr lang="en-IE" dirty="0"/>
          </a:p>
        </p:txBody>
      </p:sp>
    </p:spTree>
  </p:cSld>
  <p:clrMapOvr>
    <a:masterClrMapping/>
  </p:clrMapOvr>
  <p:transition advClick="0" advTm="30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4818"/>
                                        </p:tgtEl>
                                        <p:attrNameLst>
                                          <p:attrName>style.visibility</p:attrName>
                                        </p:attrNameLst>
                                      </p:cBhvr>
                                      <p:to>
                                        <p:strVal val="visible"/>
                                      </p:to>
                                    </p:set>
                                    <p:animEffect transition="in" filter="fade">
                                      <p:cBhvr>
                                        <p:cTn id="7" dur="2000"/>
                                        <p:tgtEl>
                                          <p:spTgt spid="348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8"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solidFill>
                  <a:srgbClr val="6600FF"/>
                </a:solidFill>
              </a:rPr>
              <a:t>Selection of candidates</a:t>
            </a:r>
            <a:endParaRPr lang="en-IE" dirty="0">
              <a:solidFill>
                <a:srgbClr val="6600FF"/>
              </a:solidFill>
            </a:endParaRPr>
          </a:p>
        </p:txBody>
      </p:sp>
      <p:sp>
        <p:nvSpPr>
          <p:cNvPr id="3" name="Content Placeholder 2"/>
          <p:cNvSpPr>
            <a:spLocks noGrp="1"/>
          </p:cNvSpPr>
          <p:nvPr>
            <p:ph idx="1"/>
          </p:nvPr>
        </p:nvSpPr>
        <p:spPr/>
        <p:txBody>
          <a:bodyPr/>
          <a:lstStyle/>
          <a:p>
            <a:r>
              <a:rPr lang="en-IE" dirty="0" smtClean="0"/>
              <a:t>Where a particular Discipline “owns” an exchange link, we will refer the relevant students’ applications to the International Coordinator in that Discipline for his/her recommendation.</a:t>
            </a:r>
          </a:p>
          <a:p>
            <a:r>
              <a:rPr lang="en-IE" dirty="0" smtClean="0"/>
              <a:t>Shortlisted candidates for Malta, Uppsala and Utrecht will be requested to attend an interview.</a:t>
            </a:r>
            <a:endParaRPr lang="en-IE" dirty="0"/>
          </a:p>
        </p:txBody>
      </p:sp>
    </p:spTree>
  </p:cSld>
  <p:clrMapOvr>
    <a:masterClrMapping/>
  </p:clrMapOvr>
  <p:transition advClick="0" advTm="30000"/>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p:txBody>
          <a:bodyPr/>
          <a:lstStyle/>
          <a:p>
            <a:r>
              <a:rPr lang="en-IE" dirty="0">
                <a:solidFill>
                  <a:srgbClr val="6600FF"/>
                </a:solidFill>
              </a:rPr>
              <a:t>What happens </a:t>
            </a:r>
            <a:r>
              <a:rPr lang="en-IE" dirty="0" smtClean="0">
                <a:solidFill>
                  <a:srgbClr val="6600FF"/>
                </a:solidFill>
              </a:rPr>
              <a:t>then?</a:t>
            </a:r>
            <a:endParaRPr lang="en-GB" dirty="0">
              <a:solidFill>
                <a:srgbClr val="6600FF"/>
              </a:solidFill>
            </a:endParaRPr>
          </a:p>
        </p:txBody>
      </p:sp>
      <p:sp>
        <p:nvSpPr>
          <p:cNvPr id="73731" name="Rectangle 3"/>
          <p:cNvSpPr>
            <a:spLocks noGrp="1" noChangeArrowheads="1"/>
          </p:cNvSpPr>
          <p:nvPr>
            <p:ph type="body" idx="1"/>
          </p:nvPr>
        </p:nvSpPr>
        <p:spPr/>
        <p:txBody>
          <a:bodyPr/>
          <a:lstStyle/>
          <a:p>
            <a:pPr>
              <a:lnSpc>
                <a:spcPct val="90000"/>
              </a:lnSpc>
            </a:pPr>
            <a:r>
              <a:rPr lang="en-IE" sz="2800" dirty="0"/>
              <a:t>The College of Arts, SS &amp; CS and the International Affairs Office make an offer of places by </a:t>
            </a:r>
            <a:r>
              <a:rPr lang="en-IE" sz="2800" dirty="0" smtClean="0"/>
              <a:t>early March </a:t>
            </a:r>
            <a:r>
              <a:rPr lang="en-IE" sz="2800" dirty="0"/>
              <a:t>(earlier for US universities).</a:t>
            </a:r>
          </a:p>
          <a:p>
            <a:pPr>
              <a:lnSpc>
                <a:spcPct val="90000"/>
              </a:lnSpc>
            </a:pPr>
            <a:r>
              <a:rPr lang="en-IE" sz="2800" dirty="0"/>
              <a:t>If you accept the offer, you will be officially nominated to the relevant Host University as an </a:t>
            </a:r>
            <a:r>
              <a:rPr lang="en-IE" sz="2800" dirty="0" smtClean="0"/>
              <a:t>exchange student </a:t>
            </a:r>
            <a:r>
              <a:rPr lang="en-IE" sz="2800" dirty="0"/>
              <a:t>for </a:t>
            </a:r>
            <a:r>
              <a:rPr lang="en-IE" sz="2800" dirty="0" smtClean="0"/>
              <a:t>2017/2018.</a:t>
            </a:r>
            <a:endParaRPr lang="en-IE" sz="2800" dirty="0"/>
          </a:p>
          <a:p>
            <a:pPr>
              <a:lnSpc>
                <a:spcPct val="90000"/>
              </a:lnSpc>
            </a:pPr>
            <a:r>
              <a:rPr lang="en-IE" sz="2800" dirty="0"/>
              <a:t>You will need to follow the application procedure for the host university.  NUI Galway International Office or your departmental coordinator will advise.</a:t>
            </a:r>
            <a:endParaRPr lang="en-US" sz="2800" dirty="0"/>
          </a:p>
          <a:p>
            <a:pPr>
              <a:lnSpc>
                <a:spcPct val="90000"/>
              </a:lnSpc>
            </a:pPr>
            <a:endParaRPr lang="en-GB" sz="2800" dirty="0"/>
          </a:p>
        </p:txBody>
      </p:sp>
    </p:spTree>
  </p:cSld>
  <p:clrMapOvr>
    <a:masterClrMapping/>
  </p:clrMapOvr>
  <p:transition advClick="0" advTm="30000"/>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solidFill>
                  <a:srgbClr val="6600FF"/>
                </a:solidFill>
              </a:rPr>
              <a:t>More Information on Erasmus</a:t>
            </a:r>
            <a:endParaRPr lang="en-IE" dirty="0">
              <a:solidFill>
                <a:srgbClr val="6600FF"/>
              </a:solidFill>
            </a:endParaRPr>
          </a:p>
        </p:txBody>
      </p:sp>
      <p:sp>
        <p:nvSpPr>
          <p:cNvPr id="3" name="Content Placeholder 2"/>
          <p:cNvSpPr>
            <a:spLocks noGrp="1"/>
          </p:cNvSpPr>
          <p:nvPr>
            <p:ph idx="1"/>
          </p:nvPr>
        </p:nvSpPr>
        <p:spPr/>
        <p:txBody>
          <a:bodyPr/>
          <a:lstStyle/>
          <a:p>
            <a:r>
              <a:rPr lang="en-IE" dirty="0" smtClean="0"/>
              <a:t>Erasmus website:</a:t>
            </a:r>
          </a:p>
          <a:p>
            <a:pPr algn="ctr">
              <a:buNone/>
            </a:pPr>
            <a:r>
              <a:rPr lang="en-IE" dirty="0" smtClean="0">
                <a:hlinkClick r:id="rId2"/>
              </a:rPr>
              <a:t>www.nuigalway.ie/erasmus</a:t>
            </a:r>
            <a:r>
              <a:rPr lang="en-IE" dirty="0" smtClean="0">
                <a:hlinkClick r:id="rId2"/>
              </a:rPr>
              <a:t>-programme</a:t>
            </a:r>
            <a:r>
              <a:rPr lang="en-IE" dirty="0" smtClean="0"/>
              <a:t> </a:t>
            </a:r>
            <a:r>
              <a:rPr lang="en-IE" dirty="0" smtClean="0"/>
              <a:t> </a:t>
            </a:r>
            <a:endParaRPr lang="en-IE" dirty="0" smtClean="0"/>
          </a:p>
          <a:p>
            <a:pPr algn="ctr">
              <a:buNone/>
            </a:pPr>
            <a:r>
              <a:rPr lang="en-IE" dirty="0" smtClean="0"/>
              <a:t>“Outgoing Students”</a:t>
            </a:r>
          </a:p>
          <a:p>
            <a:pPr algn="ctr">
              <a:buNone/>
            </a:pPr>
            <a:endParaRPr lang="en-IE" dirty="0" smtClean="0"/>
          </a:p>
          <a:p>
            <a:r>
              <a:rPr lang="en-IE" dirty="0" smtClean="0"/>
              <a:t>Contact </a:t>
            </a:r>
            <a:r>
              <a:rPr lang="en-IE" dirty="0" err="1" smtClean="0"/>
              <a:t>Gisèle</a:t>
            </a:r>
            <a:r>
              <a:rPr lang="en-IE" dirty="0" smtClean="0"/>
              <a:t> Farrell or e-mail </a:t>
            </a:r>
          </a:p>
          <a:p>
            <a:pPr>
              <a:buNone/>
            </a:pPr>
            <a:r>
              <a:rPr lang="en-IE" dirty="0" smtClean="0"/>
              <a:t>    erasmus-office@nuigalway.ie</a:t>
            </a:r>
            <a:endParaRPr lang="en-IE" dirty="0"/>
          </a:p>
        </p:txBody>
      </p:sp>
    </p:spTree>
  </p:cSld>
  <p:clrMapOvr>
    <a:masterClrMapping/>
  </p:clrMapOvr>
  <p:transition advClick="0" advTm="3000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IE" sz="4000" b="1" dirty="0">
                <a:solidFill>
                  <a:srgbClr val="6600FF"/>
                </a:solidFill>
              </a:rPr>
              <a:t>Studying Abroad: </a:t>
            </a:r>
            <a:br>
              <a:rPr lang="en-IE" sz="4000" b="1" dirty="0">
                <a:solidFill>
                  <a:srgbClr val="6600FF"/>
                </a:solidFill>
              </a:rPr>
            </a:br>
            <a:r>
              <a:rPr lang="en-IE" sz="4000" dirty="0">
                <a:solidFill>
                  <a:srgbClr val="6600FF"/>
                </a:solidFill>
              </a:rPr>
              <a:t>If you are nominated …</a:t>
            </a:r>
            <a:endParaRPr lang="en-US" sz="4000" dirty="0">
              <a:solidFill>
                <a:srgbClr val="6600FF"/>
              </a:solidFill>
            </a:endParaRPr>
          </a:p>
        </p:txBody>
      </p:sp>
      <p:sp>
        <p:nvSpPr>
          <p:cNvPr id="11267" name="Rectangle 3"/>
          <p:cNvSpPr>
            <a:spLocks noGrp="1" noChangeArrowheads="1"/>
          </p:cNvSpPr>
          <p:nvPr>
            <p:ph type="body" idx="1"/>
          </p:nvPr>
        </p:nvSpPr>
        <p:spPr/>
        <p:txBody>
          <a:bodyPr/>
          <a:lstStyle/>
          <a:p>
            <a:r>
              <a:rPr lang="en-IE" dirty="0"/>
              <a:t>You go abroad after having successfully completed Second Year, and you transfer from the 3-year B.A. programme to the 4-year B.A. International Programme.</a:t>
            </a:r>
          </a:p>
          <a:p>
            <a:endParaRPr lang="en-IE" dirty="0"/>
          </a:p>
          <a:p>
            <a:r>
              <a:rPr lang="en-IE" dirty="0"/>
              <a:t>While abroad, you must pass sufficient courses to secure a minimum of 40 ECTS credits (</a:t>
            </a:r>
            <a:r>
              <a:rPr lang="en-IE" u="sng" dirty="0"/>
              <a:t>20 credits in each subject</a:t>
            </a:r>
            <a:r>
              <a:rPr lang="en-IE" dirty="0"/>
              <a:t>).</a:t>
            </a:r>
            <a:endParaRPr lang="en-US" dirty="0"/>
          </a:p>
        </p:txBody>
      </p:sp>
    </p:spTree>
  </p:cSld>
  <p:clrMapOvr>
    <a:masterClrMapping/>
  </p:clrMapOvr>
  <p:transition advClick="0" advTm="3000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IE">
                <a:solidFill>
                  <a:srgbClr val="6600FF"/>
                </a:solidFill>
              </a:rPr>
              <a:t>Studying Abroad </a:t>
            </a:r>
            <a:r>
              <a:rPr lang="en-IE" sz="3200" i="1">
                <a:solidFill>
                  <a:srgbClr val="6600FF"/>
                </a:solidFill>
              </a:rPr>
              <a:t>(continued)</a:t>
            </a:r>
            <a:endParaRPr lang="en-US" sz="3200" i="1">
              <a:solidFill>
                <a:srgbClr val="6600FF"/>
              </a:solidFill>
            </a:endParaRPr>
          </a:p>
        </p:txBody>
      </p:sp>
      <p:sp>
        <p:nvSpPr>
          <p:cNvPr id="12291" name="Rectangle 3"/>
          <p:cNvSpPr>
            <a:spLocks noGrp="1" noChangeArrowheads="1"/>
          </p:cNvSpPr>
          <p:nvPr>
            <p:ph type="body" idx="1"/>
          </p:nvPr>
        </p:nvSpPr>
        <p:spPr/>
        <p:txBody>
          <a:bodyPr/>
          <a:lstStyle/>
          <a:p>
            <a:r>
              <a:rPr lang="en-IE" dirty="0"/>
              <a:t>In this way, your period of study abroad is recognised as in integral part of your </a:t>
            </a:r>
            <a:r>
              <a:rPr lang="en-IE" b="1" dirty="0"/>
              <a:t>BA International Degree.</a:t>
            </a:r>
          </a:p>
          <a:p>
            <a:endParaRPr lang="en-IE" dirty="0"/>
          </a:p>
          <a:p>
            <a:r>
              <a:rPr lang="en-IE" dirty="0"/>
              <a:t>After spending the year abroad, you return to complete your fourth and final year at NUI Galway.</a:t>
            </a:r>
            <a:endParaRPr lang="en-US" dirty="0"/>
          </a:p>
        </p:txBody>
      </p:sp>
    </p:spTree>
  </p:cSld>
  <p:clrMapOvr>
    <a:masterClrMapping/>
  </p:clrMapOvr>
  <p:transition advClick="0" advTm="3000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n-IE">
                <a:solidFill>
                  <a:srgbClr val="6600FF"/>
                </a:solidFill>
              </a:rPr>
              <a:t>Requirements</a:t>
            </a:r>
            <a:endParaRPr lang="en-US">
              <a:solidFill>
                <a:srgbClr val="6600FF"/>
              </a:solidFill>
            </a:endParaRPr>
          </a:p>
        </p:txBody>
      </p:sp>
      <p:sp>
        <p:nvSpPr>
          <p:cNvPr id="25603" name="Rectangle 3"/>
          <p:cNvSpPr>
            <a:spLocks noGrp="1" noChangeArrowheads="1"/>
          </p:cNvSpPr>
          <p:nvPr>
            <p:ph type="body" idx="1"/>
          </p:nvPr>
        </p:nvSpPr>
        <p:spPr/>
        <p:txBody>
          <a:bodyPr/>
          <a:lstStyle/>
          <a:p>
            <a:pPr>
              <a:lnSpc>
                <a:spcPct val="90000"/>
              </a:lnSpc>
            </a:pPr>
            <a:r>
              <a:rPr lang="en-IE" dirty="0"/>
              <a:t>Period of study must be </a:t>
            </a:r>
            <a:r>
              <a:rPr lang="en-IE" dirty="0">
                <a:solidFill>
                  <a:srgbClr val="6600FF"/>
                </a:solidFill>
              </a:rPr>
              <a:t>1 academic year</a:t>
            </a:r>
            <a:r>
              <a:rPr lang="en-IE" dirty="0"/>
              <a:t>.  </a:t>
            </a:r>
          </a:p>
          <a:p>
            <a:pPr>
              <a:lnSpc>
                <a:spcPct val="90000"/>
              </a:lnSpc>
            </a:pPr>
            <a:r>
              <a:rPr lang="en-IE" dirty="0"/>
              <a:t>Students are </a:t>
            </a:r>
            <a:r>
              <a:rPr lang="en-IE" u="sng" dirty="0"/>
              <a:t>not</a:t>
            </a:r>
            <a:r>
              <a:rPr lang="en-IE" dirty="0"/>
              <a:t> required to pay tuition fees to the Host University – however, they are required to pay normal </a:t>
            </a:r>
            <a:r>
              <a:rPr lang="en-IE" dirty="0" smtClean="0">
                <a:solidFill>
                  <a:srgbClr val="6600FF"/>
                </a:solidFill>
              </a:rPr>
              <a:t>registration fees </a:t>
            </a:r>
            <a:r>
              <a:rPr lang="en-IE" dirty="0"/>
              <a:t>to their Home University.</a:t>
            </a:r>
          </a:p>
          <a:p>
            <a:pPr>
              <a:lnSpc>
                <a:spcPct val="90000"/>
              </a:lnSpc>
            </a:pPr>
            <a:r>
              <a:rPr lang="en-IE" dirty="0" smtClean="0"/>
              <a:t>This means that you pay your fees and remain </a:t>
            </a:r>
            <a:r>
              <a:rPr lang="en-IE" dirty="0"/>
              <a:t>registered as an NUI Galway student while studying abroad.</a:t>
            </a:r>
          </a:p>
          <a:p>
            <a:pPr>
              <a:lnSpc>
                <a:spcPct val="90000"/>
              </a:lnSpc>
            </a:pPr>
            <a:r>
              <a:rPr lang="en-IE" dirty="0"/>
              <a:t>The year abroad must be completed successfully (</a:t>
            </a:r>
            <a:r>
              <a:rPr lang="en-IE" dirty="0">
                <a:solidFill>
                  <a:srgbClr val="6600FF"/>
                </a:solidFill>
              </a:rPr>
              <a:t>40 ECTS </a:t>
            </a:r>
            <a:r>
              <a:rPr lang="en-IE" dirty="0"/>
              <a:t>credits).</a:t>
            </a:r>
          </a:p>
          <a:p>
            <a:pPr>
              <a:lnSpc>
                <a:spcPct val="90000"/>
              </a:lnSpc>
            </a:pPr>
            <a:endParaRPr lang="en-US" dirty="0"/>
          </a:p>
        </p:txBody>
      </p:sp>
    </p:spTree>
  </p:cSld>
  <p:clrMapOvr>
    <a:masterClrMapping/>
  </p:clrMapOvr>
  <p:transition advClick="0" advTm="30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1" fill="hold">
                                          <p:stCondLst>
                                            <p:cond delay="0"/>
                                          </p:stCondLst>
                                        </p:cTn>
                                        <p:tgtEl>
                                          <p:spTgt spid="25602"/>
                                        </p:tgtEl>
                                        <p:attrNameLst>
                                          <p:attrName>style.visibility</p:attrName>
                                        </p:attrNameLst>
                                      </p:cBhvr>
                                      <p:to>
                                        <p:strVal val="visible"/>
                                      </p:to>
                                    </p:set>
                                    <p:anim calcmode="lin" valueType="num">
                                      <p:cBhvr>
                                        <p:cTn id="7" dur="1000" fill="hold"/>
                                        <p:tgtEl>
                                          <p:spTgt spid="25602"/>
                                        </p:tgtEl>
                                        <p:attrNameLst>
                                          <p:attrName>ppt_x</p:attrName>
                                        </p:attrNameLst>
                                      </p:cBhvr>
                                      <p:tavLst>
                                        <p:tav tm="0">
                                          <p:val>
                                            <p:strVal val="#ppt_x-.2"/>
                                          </p:val>
                                        </p:tav>
                                        <p:tav tm="100000">
                                          <p:val>
                                            <p:strVal val="#ppt_x"/>
                                          </p:val>
                                        </p:tav>
                                      </p:tavLst>
                                    </p:anim>
                                    <p:anim calcmode="lin" valueType="num">
                                      <p:cBhvr>
                                        <p:cTn id="8" dur="1000" fill="hold"/>
                                        <p:tgtEl>
                                          <p:spTgt spid="2560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56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IE" dirty="0" smtClean="0">
                <a:solidFill>
                  <a:schemeClr val="tx1"/>
                </a:solidFill>
              </a:rPr>
              <a:t>Some terms we use ...</a:t>
            </a:r>
            <a:endParaRPr lang="en-IE" dirty="0">
              <a:solidFill>
                <a:schemeClr val="tx1"/>
              </a:solidFill>
            </a:endParaRPr>
          </a:p>
        </p:txBody>
      </p:sp>
      <p:sp>
        <p:nvSpPr>
          <p:cNvPr id="3" name="Content Placeholder 2"/>
          <p:cNvSpPr>
            <a:spLocks noGrp="1"/>
          </p:cNvSpPr>
          <p:nvPr>
            <p:ph idx="1"/>
          </p:nvPr>
        </p:nvSpPr>
        <p:spPr/>
        <p:txBody>
          <a:bodyPr/>
          <a:lstStyle/>
          <a:p>
            <a:pPr algn="ctr">
              <a:buNone/>
            </a:pPr>
            <a:r>
              <a:rPr lang="en-IE" dirty="0" smtClean="0">
                <a:solidFill>
                  <a:srgbClr val="6600FF"/>
                </a:solidFill>
              </a:rPr>
              <a:t>Home University: </a:t>
            </a:r>
            <a:r>
              <a:rPr lang="en-IE" dirty="0" smtClean="0"/>
              <a:t>NUI Galway</a:t>
            </a:r>
          </a:p>
          <a:p>
            <a:pPr algn="ctr">
              <a:buNone/>
            </a:pPr>
            <a:endParaRPr lang="en-IE" sz="1200" dirty="0" smtClean="0"/>
          </a:p>
          <a:p>
            <a:pPr algn="ctr">
              <a:buNone/>
            </a:pPr>
            <a:r>
              <a:rPr lang="en-IE" dirty="0" smtClean="0">
                <a:solidFill>
                  <a:srgbClr val="6600FF"/>
                </a:solidFill>
              </a:rPr>
              <a:t>Host University: </a:t>
            </a:r>
            <a:r>
              <a:rPr lang="en-IE" dirty="0" smtClean="0"/>
              <a:t>the university abroad with which we have an exchange agreement, and to which we may send our students</a:t>
            </a:r>
          </a:p>
          <a:p>
            <a:pPr algn="ctr">
              <a:buNone/>
            </a:pPr>
            <a:endParaRPr lang="en-IE" sz="1200" dirty="0" smtClean="0"/>
          </a:p>
          <a:p>
            <a:pPr algn="ctr">
              <a:buNone/>
            </a:pPr>
            <a:r>
              <a:rPr lang="en-IE" dirty="0" smtClean="0">
                <a:solidFill>
                  <a:srgbClr val="6600FF"/>
                </a:solidFill>
              </a:rPr>
              <a:t>Bilateral / Exchange Agreement: </a:t>
            </a:r>
            <a:r>
              <a:rPr lang="en-IE" dirty="0" smtClean="0"/>
              <a:t>a “contract” between 2 universities that allows a particular number of students to be exchanged in a particular subject area </a:t>
            </a:r>
            <a:endParaRPr lang="en-IE" dirty="0"/>
          </a:p>
        </p:txBody>
      </p:sp>
    </p:spTree>
  </p:cSld>
  <p:clrMapOvr>
    <a:masterClrMapping/>
  </p:clrMapOvr>
  <p:transition advClick="0" advTm="3000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IE" dirty="0" smtClean="0">
                <a:solidFill>
                  <a:srgbClr val="6600FF"/>
                </a:solidFill>
              </a:rPr>
              <a:t>Possible study destinations</a:t>
            </a:r>
            <a:endParaRPr lang="en-US" dirty="0">
              <a:solidFill>
                <a:srgbClr val="6600FF"/>
              </a:solidFill>
            </a:endParaRPr>
          </a:p>
        </p:txBody>
      </p:sp>
      <p:sp>
        <p:nvSpPr>
          <p:cNvPr id="14339" name="Rectangle 3"/>
          <p:cNvSpPr>
            <a:spLocks noGrp="1" noChangeArrowheads="1"/>
          </p:cNvSpPr>
          <p:nvPr>
            <p:ph type="body" idx="1"/>
          </p:nvPr>
        </p:nvSpPr>
        <p:spPr>
          <a:xfrm>
            <a:off x="457200" y="1600200"/>
            <a:ext cx="8229600" cy="4852988"/>
          </a:xfrm>
        </p:spPr>
        <p:txBody>
          <a:bodyPr/>
          <a:lstStyle/>
          <a:p>
            <a:r>
              <a:rPr lang="en-IE" sz="2800" dirty="0"/>
              <a:t>The College of Arts, Social Sciences and Celtic Studies and its disciplines are linked </a:t>
            </a:r>
            <a:r>
              <a:rPr lang="en-IE" sz="2800" dirty="0" smtClean="0"/>
              <a:t>– through the Erasmus Programme - with </a:t>
            </a:r>
            <a:r>
              <a:rPr lang="en-IE" sz="2800" dirty="0"/>
              <a:t>a number of partner universities in </a:t>
            </a:r>
            <a:r>
              <a:rPr lang="en-IE" sz="2800" b="1" dirty="0"/>
              <a:t>Europe</a:t>
            </a:r>
            <a:r>
              <a:rPr lang="en-IE" sz="2800" dirty="0"/>
              <a:t> that offer courses through English.  </a:t>
            </a:r>
            <a:endParaRPr lang="en-IE" sz="2800" dirty="0" smtClean="0"/>
          </a:p>
          <a:p>
            <a:r>
              <a:rPr lang="en-IE" sz="2800" dirty="0" smtClean="0"/>
              <a:t>There </a:t>
            </a:r>
            <a:r>
              <a:rPr lang="en-IE" sz="2800" dirty="0"/>
              <a:t>are also some links with the </a:t>
            </a:r>
            <a:r>
              <a:rPr lang="en-IE" sz="2800" b="1" dirty="0" smtClean="0"/>
              <a:t>USA</a:t>
            </a:r>
            <a:r>
              <a:rPr lang="en-IE" sz="2800" dirty="0" smtClean="0"/>
              <a:t>, </a:t>
            </a:r>
            <a:r>
              <a:rPr lang="en-IE" sz="2800" b="1" dirty="0" smtClean="0"/>
              <a:t>Canada </a:t>
            </a:r>
            <a:r>
              <a:rPr lang="en-IE" sz="2800" dirty="0" smtClean="0"/>
              <a:t>and</a:t>
            </a:r>
            <a:r>
              <a:rPr lang="en-IE" sz="2800" b="1" dirty="0" smtClean="0"/>
              <a:t> China</a:t>
            </a:r>
            <a:r>
              <a:rPr lang="en-IE" sz="2800" dirty="0" smtClean="0"/>
              <a:t>.</a:t>
            </a:r>
            <a:endParaRPr lang="en-IE" sz="2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4338"/>
                                        </p:tgtEl>
                                        <p:attrNameLst>
                                          <p:attrName>style.visibility</p:attrName>
                                        </p:attrNameLst>
                                      </p:cBhvr>
                                      <p:to>
                                        <p:strVal val="visible"/>
                                      </p:to>
                                    </p:set>
                                    <p:animEffect transition="in" filter="fade">
                                      <p:cBhvr>
                                        <p:cTn id="7" dur="2000"/>
                                        <p:tgtEl>
                                          <p:spTgt spid="143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solidFill>
                  <a:srgbClr val="6600FF"/>
                </a:solidFill>
              </a:rPr>
              <a:t>Things to bear in mind</a:t>
            </a:r>
            <a:endParaRPr lang="en-IE" sz="2000" i="1" dirty="0"/>
          </a:p>
        </p:txBody>
      </p:sp>
      <p:sp>
        <p:nvSpPr>
          <p:cNvPr id="3" name="Content Placeholder 2"/>
          <p:cNvSpPr>
            <a:spLocks noGrp="1"/>
          </p:cNvSpPr>
          <p:nvPr>
            <p:ph idx="1"/>
          </p:nvPr>
        </p:nvSpPr>
        <p:spPr/>
        <p:txBody>
          <a:bodyPr/>
          <a:lstStyle/>
          <a:p>
            <a:r>
              <a:rPr lang="en-IE" dirty="0" smtClean="0"/>
              <a:t>Most of our </a:t>
            </a:r>
            <a:r>
              <a:rPr lang="en-IE" i="1" dirty="0" smtClean="0"/>
              <a:t>European </a:t>
            </a:r>
            <a:r>
              <a:rPr lang="en-IE" dirty="0" smtClean="0"/>
              <a:t>partner universities offer courses through English </a:t>
            </a:r>
            <a:r>
              <a:rPr lang="en-IE" i="1" dirty="0" smtClean="0"/>
              <a:t>in specific subject areas only</a:t>
            </a:r>
            <a:r>
              <a:rPr lang="en-IE" dirty="0" smtClean="0"/>
              <a:t>.</a:t>
            </a:r>
          </a:p>
          <a:p>
            <a:r>
              <a:rPr lang="en-IE" dirty="0" smtClean="0"/>
              <a:t>Limited number of study places available, i.e. competitive process:</a:t>
            </a:r>
          </a:p>
          <a:p>
            <a:pPr>
              <a:buNone/>
            </a:pPr>
            <a:endParaRPr lang="en-IE" sz="1200" dirty="0" smtClean="0"/>
          </a:p>
          <a:p>
            <a:pPr lvl="2"/>
            <a:r>
              <a:rPr lang="en-IE" sz="3200" dirty="0" smtClean="0"/>
              <a:t>Academic record </a:t>
            </a:r>
            <a:r>
              <a:rPr lang="en-IE" sz="3200" i="1" dirty="0" smtClean="0"/>
              <a:t>(2:1 average, at least, is recommended)</a:t>
            </a:r>
          </a:p>
          <a:p>
            <a:pPr lvl="2"/>
            <a:r>
              <a:rPr lang="en-IE" sz="3200" dirty="0" smtClean="0"/>
              <a:t>Statement of motivation</a:t>
            </a:r>
            <a:r>
              <a:rPr lang="en-US" sz="3200" dirty="0" smtClean="0"/>
              <a:t>   </a:t>
            </a:r>
          </a:p>
          <a:p>
            <a:pPr lvl="2"/>
            <a:r>
              <a:rPr lang="en-US" sz="3200" dirty="0" smtClean="0"/>
              <a:t>Possibly also a short interview </a:t>
            </a:r>
          </a:p>
          <a:p>
            <a:endParaRPr lang="en-IE" dirty="0"/>
          </a:p>
        </p:txBody>
      </p:sp>
    </p:spTree>
  </p:cSld>
  <p:clrMapOvr>
    <a:masterClrMapping/>
  </p:clrMapOvr>
  <p:transition advClick="0" advTm="30000"/>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4165</TotalTime>
  <Words>1959</Words>
  <Application>Microsoft Office PowerPoint</Application>
  <PresentationFormat>On-screen Show (4:3)</PresentationFormat>
  <Paragraphs>245</Paragraphs>
  <Slides>38</Slides>
  <Notes>2</Notes>
  <HiddenSlides>0</HiddenSlides>
  <MMClips>0</MMClips>
  <ScaleCrop>false</ScaleCrop>
  <HeadingPairs>
    <vt:vector size="4" baseType="variant">
      <vt:variant>
        <vt:lpstr>Theme</vt:lpstr>
      </vt:variant>
      <vt:variant>
        <vt:i4>1</vt:i4>
      </vt:variant>
      <vt:variant>
        <vt:lpstr>Slide Titles</vt:lpstr>
      </vt:variant>
      <vt:variant>
        <vt:i4>38</vt:i4>
      </vt:variant>
    </vt:vector>
  </HeadingPairs>
  <TitlesOfParts>
    <vt:vector size="39" baseType="lpstr">
      <vt:lpstr>Default Design</vt:lpstr>
      <vt:lpstr>PowerPoint Presentation</vt:lpstr>
      <vt:lpstr> B.A. INTERNATIONAL OPTION</vt:lpstr>
      <vt:lpstr>PowerPoint Presentation</vt:lpstr>
      <vt:lpstr>Studying Abroad:  If you are nominated …</vt:lpstr>
      <vt:lpstr>Studying Abroad (continued)</vt:lpstr>
      <vt:lpstr>Requirements</vt:lpstr>
      <vt:lpstr>Some terms we use ...</vt:lpstr>
      <vt:lpstr>Possible study destinations</vt:lpstr>
      <vt:lpstr>Things to bear in mind</vt:lpstr>
      <vt:lpstr>PowerPoint Presentation</vt:lpstr>
      <vt:lpstr>PowerPoint Presentation</vt:lpstr>
      <vt:lpstr>Who can go on Erasmus? </vt:lpstr>
      <vt:lpstr>The Advantages of Study Abroad</vt:lpstr>
      <vt:lpstr>What do former Erasmus students say?</vt:lpstr>
      <vt:lpstr>PowerPoint Presentation</vt:lpstr>
      <vt:lpstr>Hannah Molloy,  on Erasmus in Leuven, Belgium, 2016/17</vt:lpstr>
      <vt:lpstr>Eadaoin Doyle,  on Erasmus in Malta, 2016/17</vt:lpstr>
      <vt:lpstr>Emer McDevitt,  on Erasmus in Leiden, the Netherlands 2015/16</vt:lpstr>
      <vt:lpstr>Visiting Stockholm (above) and Kiruna, Lapland (right)   </vt:lpstr>
      <vt:lpstr> There follows a list of Erasmus links by country, university and subject(s)  </vt:lpstr>
      <vt:lpstr>also important ...</vt:lpstr>
      <vt:lpstr>(1) Universities with courses available through English</vt:lpstr>
      <vt:lpstr>Courses available through English (continued)</vt:lpstr>
      <vt:lpstr>Legal Studies students applying for Erasmus ...</vt:lpstr>
      <vt:lpstr>  Erasmus Links by country, university and subject(s)  (2) Good command of French or German required for the following exchange places </vt:lpstr>
      <vt:lpstr>Websites for European Universities</vt:lpstr>
      <vt:lpstr>Other links</vt:lpstr>
      <vt:lpstr>Studying abroad – some terms we use</vt:lpstr>
      <vt:lpstr>BA International Requirements (cont’d)</vt:lpstr>
      <vt:lpstr>Compliance </vt:lpstr>
      <vt:lpstr>Costs of going to Europe on Erasmus</vt:lpstr>
      <vt:lpstr>What you should budget for … &amp; what funding is available</vt:lpstr>
      <vt:lpstr>Erasmus+ grant rates</vt:lpstr>
      <vt:lpstr>The Application Process –  both EU and non-EU</vt:lpstr>
      <vt:lpstr>Criteria for Selection</vt:lpstr>
      <vt:lpstr>Selection of candidates</vt:lpstr>
      <vt:lpstr>What happens then?</vt:lpstr>
      <vt:lpstr>More Information on Erasmus</vt:lpstr>
    </vt:vector>
  </TitlesOfParts>
  <Company>NUI, Galway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Dámh na nDán Faculty of Arts</dc:title>
  <dc:creator>0104991s</dc:creator>
  <cp:lastModifiedBy>NUIG</cp:lastModifiedBy>
  <cp:revision>348</cp:revision>
  <dcterms:created xsi:type="dcterms:W3CDTF">2009-02-09T10:04:20Z</dcterms:created>
  <dcterms:modified xsi:type="dcterms:W3CDTF">2017-01-25T17:38:24Z</dcterms:modified>
</cp:coreProperties>
</file>